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1"/>
  </p:notesMasterIdLst>
  <p:handoutMasterIdLst>
    <p:handoutMasterId r:id="rId22"/>
  </p:handoutMasterIdLst>
  <p:sldIdLst>
    <p:sldId id="376" r:id="rId2"/>
    <p:sldId id="445" r:id="rId3"/>
    <p:sldId id="446" r:id="rId4"/>
    <p:sldId id="447" r:id="rId5"/>
    <p:sldId id="448" r:id="rId6"/>
    <p:sldId id="450" r:id="rId7"/>
    <p:sldId id="451" r:id="rId8"/>
    <p:sldId id="452" r:id="rId9"/>
    <p:sldId id="453" r:id="rId10"/>
    <p:sldId id="481" r:id="rId11"/>
    <p:sldId id="482" r:id="rId12"/>
    <p:sldId id="483" r:id="rId13"/>
    <p:sldId id="484" r:id="rId14"/>
    <p:sldId id="480" r:id="rId15"/>
    <p:sldId id="454" r:id="rId16"/>
    <p:sldId id="497" r:id="rId17"/>
    <p:sldId id="498" r:id="rId18"/>
    <p:sldId id="456" r:id="rId19"/>
    <p:sldId id="532" r:id="rId20"/>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0499" autoAdjust="0"/>
  </p:normalViewPr>
  <p:slideViewPr>
    <p:cSldViewPr>
      <p:cViewPr varScale="1">
        <p:scale>
          <a:sx n="43" d="100"/>
          <a:sy n="43" d="100"/>
        </p:scale>
        <p:origin x="19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28"/>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o Jin Rong" userId="432834dabdb68bfc" providerId="LiveId" clId="{B06FD6F5-99E3-4D7A-A49C-7A48615F7B7A}"/>
    <pc:docChg chg="modSld">
      <pc:chgData name="Yeo Jin Rong" userId="432834dabdb68bfc" providerId="LiveId" clId="{B06FD6F5-99E3-4D7A-A49C-7A48615F7B7A}" dt="2024-11-20T08:11:39.017" v="0" actId="20577"/>
      <pc:docMkLst>
        <pc:docMk/>
      </pc:docMkLst>
      <pc:sldChg chg="modNotesTx">
        <pc:chgData name="Yeo Jin Rong" userId="432834dabdb68bfc" providerId="LiveId" clId="{B06FD6F5-99E3-4D7A-A49C-7A48615F7B7A}" dt="2024-11-20T08:11:39.017" v="0" actId="20577"/>
        <pc:sldMkLst>
          <pc:docMk/>
          <pc:sldMk cId="0" sldId="4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the other design pattern that we will be looking at this week is called the Iterator design pattern.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 Iterator. Suppose we want to have a type of </a:t>
            </a:r>
            <a:r>
              <a:rPr lang="en-US" dirty="0" err="1"/>
              <a:t>ConcreteIterator</a:t>
            </a:r>
            <a:r>
              <a:rPr lang="en-US" baseline="0" dirty="0"/>
              <a:t> called </a:t>
            </a:r>
            <a:r>
              <a:rPr lang="en-US" baseline="0" dirty="0" err="1"/>
              <a:t>OddIterator</a:t>
            </a:r>
            <a:r>
              <a:rPr lang="en-US" baseline="0" dirty="0"/>
              <a:t> which will move through all the odd values in a collection of integers, and in this example, we simply have a List. Since </a:t>
            </a:r>
            <a:r>
              <a:rPr lang="en-US" baseline="0" dirty="0" err="1"/>
              <a:t>OddIterator</a:t>
            </a:r>
            <a:r>
              <a:rPr lang="en-US" baseline="0" dirty="0"/>
              <a:t> is an Iterator, it must || implement the Iterator interface. And since this iterator is supposed to traverse a List, we must have a reference to that List, which we call values, that we || initialize in the constructor. We must also keep track of the current position that the iterator is pointing to. In this case, since it’s a List, we simply use an integer called || position to keep track of the current index, which we initialize to zero. However, we are an odd iterator, but the first element at position zero may not be an odd integer. Therefore, we need to “point” to the first odd integer in the list. To do so, we use a || while loop that checks if the value at the current position modulo 2 is equal to 1, meaning that the value is odd. If not, it will increment position and try again, until position is equal to </a:t>
            </a:r>
            <a:r>
              <a:rPr lang="en-US" baseline="0" dirty="0" err="1"/>
              <a:t>values.Count</a:t>
            </a:r>
            <a:r>
              <a:rPr lang="en-US" baseline="0" dirty="0"/>
              <a:t>, meaning it has reached the end of the List. So this constructor will create an </a:t>
            </a:r>
            <a:r>
              <a:rPr lang="en-US" baseline="0" dirty="0" err="1"/>
              <a:t>OddIterator</a:t>
            </a:r>
            <a:r>
              <a:rPr lang="en-US" baseline="0" dirty="0"/>
              <a:t> object with position equal to the index of the first odd integer in the List, or with position equal to the number of elements in the list if there are no odd integers at all.</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270147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must implement the </a:t>
            </a:r>
            <a:r>
              <a:rPr lang="en-US" dirty="0" err="1"/>
              <a:t>hasNext</a:t>
            </a:r>
            <a:r>
              <a:rPr lang="en-US" dirty="0"/>
              <a:t>() and next() methods. The || </a:t>
            </a:r>
            <a:r>
              <a:rPr lang="en-US" dirty="0" err="1"/>
              <a:t>hasNext</a:t>
            </a:r>
            <a:r>
              <a:rPr lang="en-US" dirty="0"/>
              <a:t>() method is pretty straightforward. If position is not yet at the end of the List, then we have a next element, so it returns true, otherwise it will return false. As for the next() method, what it needs to do is return the current element, and then advance position to the next element. So first it || stores the current value in the variable </a:t>
            </a:r>
            <a:r>
              <a:rPr lang="en-US" dirty="0" err="1"/>
              <a:t>oddvalue</a:t>
            </a:r>
            <a:r>
              <a:rPr lang="en-US" dirty="0"/>
              <a:t>, then it || increments the value of position by 1. After that, we use the || same loop we used in the constructor to find the next odd value. Finally, we return the </a:t>
            </a:r>
            <a:r>
              <a:rPr lang="en-US" dirty="0" err="1"/>
              <a:t>oddvalue</a:t>
            </a:r>
            <a:r>
              <a:rPr lang="en-US" dirty="0"/>
              <a:t> that we stored in the beginning. Note that the next() method does not take into account the possibility that position is already past the end of the list. Instead, the Iterator pattern puts the responsibility on the user to check that </a:t>
            </a:r>
            <a:r>
              <a:rPr lang="en-US" dirty="0" err="1"/>
              <a:t>hasNext</a:t>
            </a:r>
            <a:r>
              <a:rPr lang="en-US" dirty="0"/>
              <a:t>() is true before calling next().</a:t>
            </a:r>
          </a:p>
          <a:p>
            <a:endParaRPr lang="en-US" dirty="0"/>
          </a:p>
          <a:p>
            <a:r>
              <a:rPr lang="en-US" dirty="0"/>
              <a:t>And that’s it. You can create any sort of </a:t>
            </a:r>
            <a:r>
              <a:rPr lang="en-US" dirty="0" err="1"/>
              <a:t>ConcreteIterator</a:t>
            </a:r>
            <a:r>
              <a:rPr lang="en-US" dirty="0"/>
              <a:t> for any collection class that you have created in a similar fashion.</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164605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completeness, here is the Iterator interface, which could also have been implemented as an abstract class.</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376189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how we could use our spanking new </a:t>
            </a:r>
            <a:r>
              <a:rPr lang="en-US" dirty="0" err="1"/>
              <a:t>OddIterator</a:t>
            </a:r>
            <a:r>
              <a:rPr lang="en-US" dirty="0"/>
              <a:t>. We could create a L</a:t>
            </a:r>
            <a:r>
              <a:rPr lang="en-US" baseline="0" dirty="0"/>
              <a:t>ist and add 5, 4 and 7 into it. Next, we can create an || </a:t>
            </a:r>
            <a:r>
              <a:rPr lang="en-US" baseline="0" dirty="0" err="1"/>
              <a:t>OddIterator</a:t>
            </a:r>
            <a:r>
              <a:rPr lang="en-US" baseline="0" dirty="0"/>
              <a:t> called </a:t>
            </a:r>
            <a:r>
              <a:rPr lang="en-US" baseline="0" dirty="0" err="1"/>
              <a:t>iter</a:t>
            </a:r>
            <a:r>
              <a:rPr lang="en-US" baseline="0" dirty="0"/>
              <a:t> that will go through our List and return the odd integers. We can then use it to write all the odd integers to screen in a || while loop that prints </a:t>
            </a:r>
            <a:r>
              <a:rPr lang="en-US" baseline="0" dirty="0" err="1"/>
              <a:t>iter.next</a:t>
            </a:r>
            <a:r>
              <a:rPr lang="en-US" baseline="0" dirty="0"/>
              <a:t>() as long as </a:t>
            </a:r>
            <a:r>
              <a:rPr lang="en-US" baseline="0" dirty="0" err="1"/>
              <a:t>iter.hasNext</a:t>
            </a:r>
            <a:r>
              <a:rPr lang="en-US" baseline="0" dirty="0"/>
              <a:t>() is true. Do note that we need to cast the return value of </a:t>
            </a:r>
            <a:r>
              <a:rPr lang="en-US" baseline="0" dirty="0" err="1"/>
              <a:t>iter.next</a:t>
            </a:r>
            <a:r>
              <a:rPr lang="en-US" baseline="0" dirty="0"/>
              <a:t>() into an integer since next() returns an object.</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366387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neat, right? Let’s go over what the Iterator design pattern has achieved. We have || defined</a:t>
            </a:r>
            <a:r>
              <a:rPr lang="en-US" baseline="0" dirty="0"/>
              <a:t> a common interface for iterators, which is followed and understood by everyone. And using this technique, the || data structure of the collection is encapsulated and hidden so that we do not need know what is the data structure in order to enumerate through it. Not only that, we can || create multiple Iterator objects to perform multiple traversals through the aggregate at the same time. Finally, this design pattern || allows us to implement multiple traversal methods by creating different </a:t>
            </a:r>
            <a:r>
              <a:rPr lang="en-US" baseline="0" dirty="0" err="1"/>
              <a:t>ConcreteIterators</a:t>
            </a:r>
            <a:r>
              <a:rPr lang="en-US" baseline="0" dirty="0"/>
              <a:t>. We could create an </a:t>
            </a:r>
            <a:r>
              <a:rPr lang="en-US" baseline="0" dirty="0" err="1"/>
              <a:t>EvenIterator</a:t>
            </a:r>
            <a:r>
              <a:rPr lang="en-US" baseline="0" dirty="0"/>
              <a:t>, a </a:t>
            </a:r>
            <a:r>
              <a:rPr lang="en-US" baseline="0" dirty="0" err="1"/>
              <a:t>PrimeIterator</a:t>
            </a:r>
            <a:r>
              <a:rPr lang="en-US" baseline="0" dirty="0"/>
              <a:t>, or even a </a:t>
            </a:r>
            <a:r>
              <a:rPr lang="en-US" baseline="0" dirty="0" err="1"/>
              <a:t>LuckyDrawIterator</a:t>
            </a:r>
            <a:r>
              <a:rPr lang="en-US" baseline="0" dirty="0"/>
              <a:t> that computes winning integers in some hidden way.</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202135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Iterator design pattern is so prevalent that it is part of standard C#, except that in C# it is called an enumerator. All of the standard C# aggregate classes like List, Dictionary or </a:t>
            </a:r>
            <a:r>
              <a:rPr lang="en-US" dirty="0" err="1"/>
              <a:t>HashTable</a:t>
            </a:r>
            <a:r>
              <a:rPr lang="en-US" dirty="0"/>
              <a:t> implement the || </a:t>
            </a:r>
            <a:r>
              <a:rPr lang="en-US" dirty="0" err="1"/>
              <a:t>IEnumerator</a:t>
            </a:r>
            <a:r>
              <a:rPr lang="en-US" dirty="0"/>
              <a:t> interface, which means that you can call the </a:t>
            </a:r>
            <a:r>
              <a:rPr lang="en-US" dirty="0" err="1"/>
              <a:t>GetEnumerator</a:t>
            </a:r>
            <a:r>
              <a:rPr lang="en-US" dirty="0"/>
              <a:t> method to obtain an iterator object for any of these aggregate classes. In most cases, if all you want to do is to traverse every element in a C# aggregate, it is || easier to just use foreach, but enumerators are available if you want to use it.</a:t>
            </a:r>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173034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aseline="0" dirty="0" err="1"/>
              <a:t>IEnumerator</a:t>
            </a:r>
            <a:r>
              <a:rPr lang="en-US" baseline="0" dirty="0"/>
              <a:t> Interface uses slightly different terminology than what we have discussed, but it is used for similar purposes. It has an attribute Current that stores the current element. Since it is an attribute and not a method, getting Current does not advance the position of the enumerator. Instead, you need to call the || </a:t>
            </a:r>
            <a:r>
              <a:rPr lang="en-US" baseline="0" dirty="0" err="1"/>
              <a:t>MoveNext</a:t>
            </a:r>
            <a:r>
              <a:rPr lang="en-US" baseline="0" dirty="0"/>
              <a:t>() method to advance to the next element. </a:t>
            </a:r>
            <a:r>
              <a:rPr lang="en-US" baseline="0" dirty="0" err="1"/>
              <a:t>MoveNext</a:t>
            </a:r>
            <a:r>
              <a:rPr lang="en-US" baseline="0" dirty="0"/>
              <a:t>() returns a true if there is a next element, and false otherwise. Finally, the </a:t>
            </a:r>
            <a:r>
              <a:rPr lang="en-US" baseline="0" dirty="0" err="1"/>
              <a:t>IEnumerator</a:t>
            </a:r>
            <a:r>
              <a:rPr lang="en-US" baseline="0" dirty="0"/>
              <a:t> interface also declares a method called || Reset() that sets the enumerator to its initial position, which is before the first element of the collection. This means that before you can access Current, you must first call </a:t>
            </a:r>
            <a:r>
              <a:rPr lang="en-US" baseline="0" dirty="0" err="1"/>
              <a:t>MoveNext</a:t>
            </a:r>
            <a:r>
              <a:rPr lang="en-US" baseline="0" dirty="0"/>
              <a:t>() to set the position to the first element. The Reset() method is considered optional. If it is not implemented, C# specifies that it should throw a </a:t>
            </a:r>
            <a:r>
              <a:rPr lang="en-US" baseline="0" dirty="0" err="1"/>
              <a:t>NotSupportedException</a:t>
            </a:r>
            <a:r>
              <a:rPr lang="en-US" baseline="0" dirty="0"/>
              <a:t>. And if Reset() is not implemented, then if you want to reset the enumerator to the start of the collection, you should just create a new enumerator instead.</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284024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summary of the C# </a:t>
            </a:r>
            <a:r>
              <a:rPr lang="en-US" dirty="0" err="1"/>
              <a:t>IEnumerator</a:t>
            </a:r>
            <a:r>
              <a:rPr lang="en-US" dirty="0"/>
              <a:t> interface. When you first create an enumerator, || the position is pointing to before the first element. Therefore, you must call </a:t>
            </a:r>
            <a:r>
              <a:rPr lang="en-US" dirty="0" err="1"/>
              <a:t>MoveNext</a:t>
            </a:r>
            <a:r>
              <a:rPr lang="en-US" dirty="0"/>
              <a:t>() once before you an get the first element via the Current attribute. The || </a:t>
            </a:r>
            <a:r>
              <a:rPr lang="en-US" dirty="0" err="1"/>
              <a:t>MoveNext</a:t>
            </a:r>
            <a:r>
              <a:rPr lang="en-US" dirty="0"/>
              <a:t>() method will move the position to the next element and return true, unless it will move past the last element, whereupon it will return false. Do take note that you are not allowed to || modify the aggregate as you are using the enumerator by, say, adding or removing elements from it. If that happens, </a:t>
            </a:r>
            <a:r>
              <a:rPr lang="en-US" dirty="0" err="1"/>
              <a:t>MoveNext</a:t>
            </a:r>
            <a:r>
              <a:rPr lang="en-US" dirty="0"/>
              <a:t>() and Reset() will throw an </a:t>
            </a:r>
            <a:r>
              <a:rPr lang="en-US" dirty="0" err="1"/>
              <a:t>InvalidOperationException</a:t>
            </a:r>
            <a:r>
              <a:rPr lang="en-US" dirty="0"/>
              <a:t>.</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385651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Right, so how do we use an </a:t>
            </a:r>
            <a:r>
              <a:rPr lang="en-US" altLang="en-US" dirty="0" err="1">
                <a:latin typeface="Arial" panose="020B0604020202020204" pitchFamily="34" charset="0"/>
              </a:rPr>
              <a:t>IEnumerator</a:t>
            </a:r>
            <a:r>
              <a:rPr lang="en-US" altLang="en-US" dirty="0">
                <a:latin typeface="Arial" panose="020B0604020202020204" pitchFamily="34" charset="0"/>
              </a:rPr>
              <a:t> in C#? Here’s an example where we can use it to print all the integers in a list. We create an || </a:t>
            </a:r>
            <a:r>
              <a:rPr lang="en-US" altLang="en-US" dirty="0" err="1">
                <a:latin typeface="Arial" panose="020B0604020202020204" pitchFamily="34" charset="0"/>
              </a:rPr>
              <a:t>IEnumerator</a:t>
            </a:r>
            <a:r>
              <a:rPr lang="en-US" altLang="en-US" dirty="0">
                <a:latin typeface="Arial" panose="020B0604020202020204" pitchFamily="34" charset="0"/>
              </a:rPr>
              <a:t> object using the </a:t>
            </a:r>
            <a:r>
              <a:rPr lang="en-US" altLang="en-US" dirty="0" err="1">
                <a:latin typeface="Arial" panose="020B0604020202020204" pitchFamily="34" charset="0"/>
              </a:rPr>
              <a:t>GetEnumerator</a:t>
            </a:r>
            <a:r>
              <a:rPr lang="en-US" altLang="en-US" dirty="0">
                <a:latin typeface="Arial" panose="020B0604020202020204" pitchFamily="34" charset="0"/>
              </a:rPr>
              <a:t>() method in our List. We can then use a || while loop that continues as long as </a:t>
            </a:r>
            <a:r>
              <a:rPr lang="en-US" altLang="en-US" dirty="0" err="1">
                <a:latin typeface="Arial" panose="020B0604020202020204" pitchFamily="34" charset="0"/>
              </a:rPr>
              <a:t>iter.MoveNext</a:t>
            </a:r>
            <a:r>
              <a:rPr lang="en-US" altLang="en-US" dirty="0">
                <a:latin typeface="Arial" panose="020B0604020202020204" pitchFamily="34" charset="0"/>
              </a:rPr>
              <a:t>() returns true. In each iteration, we WriteLine </a:t>
            </a:r>
            <a:r>
              <a:rPr lang="en-US" altLang="en-US" dirty="0" err="1">
                <a:latin typeface="Arial" panose="020B0604020202020204" pitchFamily="34" charset="0"/>
              </a:rPr>
              <a:t>iter.Current</a:t>
            </a:r>
            <a:r>
              <a:rPr lang="en-US" altLang="en-US" dirty="0">
                <a:latin typeface="Arial" panose="020B0604020202020204" pitchFamily="34" charset="0"/>
              </a:rPr>
              <a:t>, and remember to || cast it to the appropriate data type. Of course, if all you are doing is to traverse all elements, then it is better to use foreach instead. However, you can create your own enumerator class that inherits from the </a:t>
            </a:r>
            <a:r>
              <a:rPr lang="en-US" altLang="en-US" dirty="0" err="1">
                <a:latin typeface="Arial" panose="020B0604020202020204" pitchFamily="34" charset="0"/>
              </a:rPr>
              <a:t>IEnumerator</a:t>
            </a:r>
            <a:r>
              <a:rPr lang="en-US" altLang="en-US" dirty="0">
                <a:latin typeface="Arial" panose="020B0604020202020204" pitchFamily="34" charset="0"/>
              </a:rPr>
              <a:t> interface that does other things, such as traverse through all odd integers.</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686021D3-E78D-4D45-B20C-013A89D76778}"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RE-RECORD</a:t>
            </a:r>
          </a:p>
          <a:p>
            <a:pPr marL="0" indent="0">
              <a:buFontTx/>
              <a:buNone/>
            </a:pPr>
            <a:endParaRPr lang="en-US" altLang="en-US" dirty="0">
              <a:latin typeface="Arial" panose="020B0604020202020204" pitchFamily="34" charset="0"/>
            </a:endParaRPr>
          </a:p>
          <a:p>
            <a:pPr marL="0" indent="0">
              <a:buFontTx/>
              <a:buNone/>
            </a:pPr>
            <a:r>
              <a:rPr lang="en-US" altLang="en-US" dirty="0">
                <a:latin typeface="Arial" panose="020B0604020202020204" pitchFamily="34" charset="0"/>
              </a:rPr>
              <a:t>And that was the Iterator design pattern, which is known as Enumerator in C#. It specifies an Iterator class that </a:t>
            </a:r>
            <a:r>
              <a:rPr lang="en-US" baseline="0" dirty="0"/>
              <a:t>allows access to an aggregate’s elements without exposing its internal structure. The Iterator takes the job of iterating over an aggregate and encapsulates it in another object, so we relieve the aggregate of the responsibility of supporting operations for traversing its data. With the Iterator pattern, anyone can create their own Iterator that traverses through an aggregate to retrieve the elements that they want.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Incidentally, what do you call a list of sick elements that can’t read? Ill iterates. </a:t>
            </a:r>
            <a:r>
              <a:rPr lang="en-US" altLang="en-US" dirty="0" err="1">
                <a:latin typeface="Arial" panose="020B0604020202020204" pitchFamily="34" charset="0"/>
              </a:rPr>
              <a:t>Byee</a:t>
            </a:r>
            <a:r>
              <a:rPr lang="en-US" altLang="en-US" dirty="0">
                <a:latin typeface="Arial" panose="020B0604020202020204" pitchFamily="34" charset="0"/>
              </a:rPr>
              <a:t>!</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weird examples this time, we’re going straight into it. What is the Iterator pattern? Allow me to explain. </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20322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iterator pattern provides a way access the elements of an aggregate object sequentially without exposing its underlying representation. What does that mean? Let’s break this statement down. Firstly, the term || aggregate object refers to any object that is composed of other objects, in other words, a collection. Examples of aggregate objects include Lists, Arrays and Dictionaries, but could also be more complex structures like trees or heaps. Anyway, an aggregate object has a bunch of other objects in them. Next, the term || “sequentially” in this case does not mean from front to back, since some aggregate types have no front and no back. Instead, the Iterator pattern allows us to access the elements once and only once, so no elements are repeated and no elements are left out. Not only that, this sequence of elements does not have to be all the elements. For example, if we have a collection of weapons in a game, we could have an iterator that returns all the weapons, or all the melee weapons, or all the weapons that my halfling barbarian can use. Because, of course I will make a halfling barbarian. Finally, and this is the cool part of the Iterator pattern, we want to access these elements || without having to know how these elements are stored. This means that we can use the Iterator pattern the same way no matter whether we are talking about a List, an Array, a Linked List or something else altogether. How do we perform this magic? Let’s find out.</a:t>
            </a:r>
          </a:p>
          <a:p>
            <a:endParaRPr lang="en-US" baseline="0" dirty="0"/>
          </a:p>
          <a:p>
            <a:r>
              <a:rPr lang="en-US" baseline="0" dirty="0"/>
              <a:t>FYI, the Iterator pattern || is also known as the Cursor pattern.</a:t>
            </a:r>
            <a:br>
              <a:rPr lang="en-US" baseline="0" dirty="0"/>
            </a:br>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668696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bLet’s</a:t>
            </a:r>
            <a:r>
              <a:rPr lang="en-US" dirty="0"/>
              <a:t> talk a bit more about why the Iterator pattern is cool. We know that there are many ways to store objects, such as a List, a Dictionary, or a Queue. C# provides several standard aggregate types, but there is nothing stopping you from creating your own aggregate type. For more on this, you might want to choose the Data Structures &amp; Algorithms elective module. Sounds like I’m doing product placement.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One very common task is to go through the elements in a collection once and exactly once. This is easy to do if it’s an array, we just use a for loop and iterate the element at each index from 0 to size – 1. But what if it’s a more complicated data structure, such as a tree or a dictionary? For example, how would you retrieve each element in a tree once and only once? In such cases, you can’t just use foreach, and it seems like you will need to now how that data structure works in order to iterate through all the elements.</a:t>
            </a:r>
          </a:p>
          <a:p>
            <a:endParaRPr lang="en-US" baseline="0" dirty="0"/>
          </a:p>
          <a:p>
            <a:r>
              <a:rPr lang="en-US" baseline="0" dirty="0"/>
              <a:t>Ideally, what we want is to have access to code that || iterates through the collection, but hides the details of the data structure being used. We just want to call the methods and it will iterate through a collection for us.</a:t>
            </a:r>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4207597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 want to answer the question: how do you provide a standard interface for moving through a collection of objects whose data structure is unknown? The Iterator Pattern provides just such a standard interface, and this is the standard that everyone follows. All the cool kids are doing it.</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80750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is the class diagram for the Iterator pattern. The one that was originally proposed by the Gang of Four is slightly different, but this version contains all the essential elements.</a:t>
            </a:r>
          </a:p>
          <a:p>
            <a:endParaRPr lang="en-US" altLang="en-US" dirty="0">
              <a:latin typeface="Arial" panose="020B0604020202020204" pitchFamily="34" charset="0"/>
            </a:endParaRPr>
          </a:p>
          <a:p>
            <a:r>
              <a:rPr lang="en-US" altLang="en-US" dirty="0">
                <a:latin typeface="Arial" panose="020B0604020202020204" pitchFamily="34" charset="0"/>
              </a:rPr>
              <a:t>Firstly, we have our || </a:t>
            </a:r>
            <a:r>
              <a:rPr lang="en-US" altLang="en-US" dirty="0" err="1">
                <a:latin typeface="Arial" panose="020B0604020202020204" pitchFamily="34" charset="0"/>
              </a:rPr>
              <a:t>ConcreteAggregate</a:t>
            </a:r>
            <a:r>
              <a:rPr lang="en-US" altLang="en-US" dirty="0">
                <a:latin typeface="Arial" panose="020B0604020202020204" pitchFamily="34" charset="0"/>
              </a:rPr>
              <a:t> class over here. This is the collection class that contains multiple objects. According to the Iterator design pattern, the </a:t>
            </a:r>
            <a:r>
              <a:rPr lang="en-US" altLang="en-US" dirty="0" err="1">
                <a:latin typeface="Arial" panose="020B0604020202020204" pitchFamily="34" charset="0"/>
              </a:rPr>
              <a:t>ConcreteAggregate</a:t>
            </a:r>
            <a:r>
              <a:rPr lang="en-US" altLang="en-US" dirty="0">
                <a:latin typeface="Arial" panose="020B0604020202020204" pitchFamily="34" charset="0"/>
              </a:rPr>
              <a:t> class inherits from the || Aggregate abstract class. Notice that the Aggregate abstract class has an abstract method </a:t>
            </a:r>
            <a:r>
              <a:rPr lang="en-US" altLang="en-US" dirty="0" err="1">
                <a:latin typeface="Arial" panose="020B0604020202020204" pitchFamily="34" charset="0"/>
              </a:rPr>
              <a:t>CreateIterator</a:t>
            </a:r>
            <a:r>
              <a:rPr lang="en-US" altLang="en-US" dirty="0">
                <a:latin typeface="Arial" panose="020B0604020202020204" pitchFamily="34" charset="0"/>
              </a:rPr>
              <a:t>() that returns an Iterator object, so the </a:t>
            </a:r>
            <a:r>
              <a:rPr lang="en-US" altLang="en-US" dirty="0" err="1">
                <a:latin typeface="Arial" panose="020B0604020202020204" pitchFamily="34" charset="0"/>
              </a:rPr>
              <a:t>ConcreteAggregate</a:t>
            </a:r>
            <a:r>
              <a:rPr lang="en-US" altLang="en-US" dirty="0">
                <a:latin typeface="Arial" panose="020B0604020202020204" pitchFamily="34" charset="0"/>
              </a:rPr>
              <a:t> needs to implement this method, and all it does is || return a new </a:t>
            </a:r>
            <a:r>
              <a:rPr lang="en-US" altLang="en-US" dirty="0" err="1">
                <a:latin typeface="Arial" panose="020B0604020202020204" pitchFamily="34" charset="0"/>
              </a:rPr>
              <a:t>ConcreteIterator</a:t>
            </a:r>
            <a:r>
              <a:rPr lang="en-US" altLang="en-US" dirty="0">
                <a:latin typeface="Arial" panose="020B0604020202020204" pitchFamily="34" charset="0"/>
              </a:rPr>
              <a:t> object. What is a </a:t>
            </a:r>
            <a:r>
              <a:rPr lang="en-US" altLang="en-US" dirty="0" err="1">
                <a:latin typeface="Arial" panose="020B0604020202020204" pitchFamily="34" charset="0"/>
              </a:rPr>
              <a:t>ConcreteIterator</a:t>
            </a:r>
            <a:r>
              <a:rPr lang="en-US" altLang="en-US" dirty="0">
                <a:latin typeface="Arial" panose="020B0604020202020204" pitchFamily="34" charset="0"/>
              </a:rPr>
              <a:t> object? Well, it’s || this class over here, which inherits from || this Iterator abstract class. All Iterators must implement 2 methods, as declared by the abstract methods in the Iterator abstract class. The || next() method returns the next element in the sequence that we are iterating through; the || </a:t>
            </a:r>
            <a:r>
              <a:rPr lang="en-US" altLang="en-US" dirty="0" err="1">
                <a:latin typeface="Arial" panose="020B0604020202020204" pitchFamily="34" charset="0"/>
              </a:rPr>
              <a:t>hasNext</a:t>
            </a:r>
            <a:r>
              <a:rPr lang="en-US" altLang="en-US" dirty="0">
                <a:latin typeface="Arial" panose="020B0604020202020204" pitchFamily="34" charset="0"/>
              </a:rPr>
              <a:t>() method returns true if there are more elements to return, and false otherwise. Clearly, in order to be able to return elements in the aggregate class, the </a:t>
            </a:r>
            <a:r>
              <a:rPr lang="en-US" altLang="en-US" dirty="0" err="1">
                <a:latin typeface="Arial" panose="020B0604020202020204" pitchFamily="34" charset="0"/>
              </a:rPr>
              <a:t>ConcreteIterator</a:t>
            </a:r>
            <a:r>
              <a:rPr lang="en-US" altLang="en-US" dirty="0">
                <a:latin typeface="Arial" panose="020B0604020202020204" pitchFamily="34" charset="0"/>
              </a:rPr>
              <a:t> must have a || reference to the </a:t>
            </a:r>
            <a:r>
              <a:rPr lang="en-US" altLang="en-US" dirty="0" err="1">
                <a:latin typeface="Arial" panose="020B0604020202020204" pitchFamily="34" charset="0"/>
              </a:rPr>
              <a:t>ConcreteAggregate</a:t>
            </a:r>
            <a:r>
              <a:rPr lang="en-US" altLang="en-US" dirty="0">
                <a:latin typeface="Arial" panose="020B0604020202020204" pitchFamily="34" charset="0"/>
              </a:rPr>
              <a:t> class. Note that we can also achieve this using interfaces instead of abstract classes.</a:t>
            </a:r>
          </a:p>
          <a:p>
            <a:endParaRPr lang="en-US" altLang="en-US" dirty="0">
              <a:latin typeface="Arial" panose="020B0604020202020204" pitchFamily="34" charset="0"/>
            </a:endParaRPr>
          </a:p>
          <a:p>
            <a:r>
              <a:rPr lang="en-US" altLang="en-US" dirty="0">
                <a:latin typeface="Arial" panose="020B0604020202020204" pitchFamily="34" charset="0"/>
              </a:rPr>
              <a:t>So the whole idea of this design pattern is to describe an Iterator object and the methods that it provides to allow us to traverse some aggregate. So suppose we have some Client class that wishes to access an aggregate. This || Client class will of course have an association with the aggregate that it wishes to traverse, but it does not need to have a reference to a </a:t>
            </a:r>
            <a:r>
              <a:rPr lang="en-US" altLang="en-US" dirty="0" err="1">
                <a:latin typeface="Arial" panose="020B0604020202020204" pitchFamily="34" charset="0"/>
              </a:rPr>
              <a:t>ConcreteAggregate</a:t>
            </a:r>
            <a:r>
              <a:rPr lang="en-US" altLang="en-US" dirty="0">
                <a:latin typeface="Arial" panose="020B0604020202020204" pitchFamily="34" charset="0"/>
              </a:rPr>
              <a:t>. Similarly, it can use the </a:t>
            </a:r>
            <a:r>
              <a:rPr lang="en-US" altLang="en-US" dirty="0" err="1">
                <a:latin typeface="Arial" panose="020B0604020202020204" pitchFamily="34" charset="0"/>
              </a:rPr>
              <a:t>CreateIterator</a:t>
            </a:r>
            <a:r>
              <a:rPr lang="en-US" altLang="en-US" dirty="0">
                <a:latin typeface="Arial" panose="020B0604020202020204" pitchFamily="34" charset="0"/>
              </a:rPr>
              <a:t>() method to obtain a new Iterator object, but it does not need a </a:t>
            </a:r>
            <a:r>
              <a:rPr lang="en-US" altLang="en-US" dirty="0" err="1">
                <a:latin typeface="Arial" panose="020B0604020202020204" pitchFamily="34" charset="0"/>
              </a:rPr>
              <a:t>ConcreteIterator</a:t>
            </a:r>
            <a:r>
              <a:rPr lang="en-US" altLang="en-US" dirty="0">
                <a:latin typeface="Arial" panose="020B0604020202020204" pitchFamily="34" charset="0"/>
              </a:rPr>
              <a:t> object. In this way, we have a loose coupling between the client and the aggregate and iterator classes.</a:t>
            </a:r>
          </a:p>
          <a:p>
            <a:endParaRPr lang="en-US" altLang="en-US" dirty="0">
              <a:latin typeface="Arial" panose="020B0604020202020204" pitchFamily="34" charset="0"/>
            </a:endParaRPr>
          </a:p>
          <a:p>
            <a:endParaRPr lang="en-SG" altLang="en-US" dirty="0">
              <a:latin typeface="Arial" panose="020B0604020202020204" pitchFamily="34"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66C95985-013C-445D-A71E-2E699DD5FB57}"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To summarize, the Iterator Pattern defines 4 classes. There is an interface called || Iterator</a:t>
            </a:r>
            <a:r>
              <a:rPr lang="en-SG" altLang="en-US" baseline="0" dirty="0">
                <a:latin typeface="Arial" panose="020B0604020202020204" pitchFamily="34" charset="0"/>
              </a:rPr>
              <a:t> which defines two methods: the next() method returns the next object in the aggregate, and the </a:t>
            </a:r>
            <a:r>
              <a:rPr lang="en-SG" altLang="en-US" baseline="0" dirty="0" err="1">
                <a:latin typeface="Arial" panose="020B0604020202020204" pitchFamily="34" charset="0"/>
              </a:rPr>
              <a:t>hasNext</a:t>
            </a:r>
            <a:r>
              <a:rPr lang="en-SG" altLang="en-US" baseline="0" dirty="0">
                <a:latin typeface="Arial" panose="020B0604020202020204" pitchFamily="34" charset="0"/>
              </a:rPr>
              <a:t>() method tells us if there are more elements in the aggregate to iterate through.</a:t>
            </a:r>
          </a:p>
          <a:p>
            <a:endParaRPr lang="en-SG" altLang="en-US" dirty="0">
              <a:latin typeface="Arial" panose="020B0604020202020204" pitchFamily="34" charset="0"/>
            </a:endParaRPr>
          </a:p>
          <a:p>
            <a:r>
              <a:rPr lang="en-SG" altLang="en-US" dirty="0">
                <a:latin typeface="Arial" panose="020B0604020202020204" pitchFamily="34" charset="0"/>
              </a:rPr>
              <a:t>We have another interface called Aggregate, which defines the </a:t>
            </a:r>
            <a:r>
              <a:rPr lang="en-SG" altLang="en-US" dirty="0" err="1">
                <a:latin typeface="Arial" panose="020B0604020202020204" pitchFamily="34" charset="0"/>
              </a:rPr>
              <a:t>createIterator</a:t>
            </a:r>
            <a:r>
              <a:rPr lang="en-SG" altLang="en-US" dirty="0">
                <a:latin typeface="Arial" panose="020B0604020202020204" pitchFamily="34" charset="0"/>
              </a:rPr>
              <a:t>() method for creating the Iterator object.</a:t>
            </a:r>
            <a:r>
              <a:rPr lang="en-SG" altLang="en-US" baseline="0" dirty="0">
                <a:latin typeface="Arial" panose="020B0604020202020204" pitchFamily="34" charset="0"/>
              </a:rPr>
              <a:t> </a:t>
            </a:r>
            <a:endParaRPr lang="en-SG" altLang="en-US" dirty="0">
              <a:latin typeface="Arial" panose="020B0604020202020204"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F6509D39-1225-4383-BF8C-E4698490688C}"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ConcreteIterator</a:t>
            </a:r>
            <a:r>
              <a:rPr lang="en-US" dirty="0"/>
              <a:t> implements the Iterator interface and keeps track of the current position in the collection. This is the class that does all the work of returning elements to the client.</a:t>
            </a:r>
          </a:p>
          <a:p>
            <a:endParaRPr lang="en-US" dirty="0"/>
          </a:p>
          <a:p>
            <a:r>
              <a:rPr lang="en-US" dirty="0"/>
              <a:t>And finally, the </a:t>
            </a:r>
            <a:r>
              <a:rPr lang="en-US" dirty="0" err="1"/>
              <a:t>ConcreteAggregate</a:t>
            </a:r>
            <a:r>
              <a:rPr lang="en-US" baseline="0" dirty="0"/>
              <a:t> is the collection class that we are iterating through. It implements the Iterator interface by having a method that returns a new </a:t>
            </a:r>
            <a:r>
              <a:rPr lang="en-US" baseline="0" dirty="0" err="1"/>
              <a:t>ConcreteIterator</a:t>
            </a:r>
            <a:r>
              <a:rPr lang="en-US" baseline="0" dirty="0"/>
              <a:t> object.</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1113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RE-RECORD</a:t>
            </a:r>
          </a:p>
          <a:p>
            <a:endParaRPr lang="en-US" dirty="0"/>
          </a:p>
          <a:p>
            <a:r>
              <a:rPr lang="en-US" dirty="0"/>
              <a:t>Here is an example of how the Iterator Pattern is used. This is the sequence diagram for a method called || </a:t>
            </a:r>
            <a:r>
              <a:rPr lang="en-US" dirty="0" err="1"/>
              <a:t>processAll</a:t>
            </a:r>
            <a:r>
              <a:rPr lang="en-US" dirty="0"/>
              <a:t> that processes all the elements in a collection c. To use the Iterator pattern, the first thing we do is to || request for an iterator object from our collection class using the </a:t>
            </a:r>
            <a:r>
              <a:rPr lang="en-US" dirty="0" err="1"/>
              <a:t>getIterator</a:t>
            </a:r>
            <a:r>
              <a:rPr lang="en-US" dirty="0"/>
              <a:t>() method. The collection class will || create a new Iterator object, and this will be returned to the calling process and be stored as the variable </a:t>
            </a:r>
            <a:r>
              <a:rPr lang="en-US" dirty="0" err="1"/>
              <a:t>iter</a:t>
            </a:r>
            <a:r>
              <a:rPr lang="en-US" dirty="0"/>
              <a:t>. As we know, </a:t>
            </a:r>
            <a:r>
              <a:rPr lang="en-US" dirty="0" err="1"/>
              <a:t>iter</a:t>
            </a:r>
            <a:r>
              <a:rPr lang="en-US" dirty="0"/>
              <a:t> has the methods next() and </a:t>
            </a:r>
            <a:r>
              <a:rPr lang="en-US" dirty="0" err="1"/>
              <a:t>hasNext</a:t>
            </a:r>
            <a:r>
              <a:rPr lang="en-US" dirty="0"/>
              <a:t>(), as specified by the Iterator interface. To use it, we first check if there is a next item in the list by calling || </a:t>
            </a:r>
            <a:r>
              <a:rPr lang="en-US" dirty="0" err="1"/>
              <a:t>hasNext</a:t>
            </a:r>
            <a:r>
              <a:rPr lang="en-US" dirty="0"/>
              <a:t>(), which will return true if there is a next item, and false otherwise. If there is a next object, meaning </a:t>
            </a:r>
            <a:r>
              <a:rPr lang="en-US" dirty="0" err="1"/>
              <a:t>hasMore</a:t>
            </a:r>
            <a:r>
              <a:rPr lang="en-US" dirty="0"/>
              <a:t> is true, it will enter the loop. In each iteration of the loop, the object to process will be retrieved by calling || next(), we will || process it, and then finally we will || check again if there are any more items. This continues until we run out of items. Notice that c can be any collection class, whether it is a List or Tree or something else entirely. Assuming we follow the Iterator design pattern, this process remains the same.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264206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4617E4DF-FE16-FC7E-93D3-A765D8C2D90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E10B5140-ACA2-63FA-CD07-6CFF0105D60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249D949F-24BE-9C0F-CD39-CB157155A7B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7CFEE8F1-4762-ADF5-679F-B7D7271DA44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01AA1D39-E963-2FBC-55A3-E54475F1DC2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AAC60033-0CAD-546B-0E0D-713E2ABF6A91}"/>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9118E393-E4D8-34EC-5856-86CDF3EB727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sz="quarter" idx="10"/>
          </p:nvPr>
        </p:nvSpPr>
        <p:spPr/>
        <p:txBody>
          <a:bodyPr/>
          <a:lstStyle>
            <a:lvl1pPr>
              <a:defRPr/>
            </a:lvl1pPr>
          </a:lstStyle>
          <a:p>
            <a:pPr>
              <a:defRPr/>
            </a:pPr>
            <a:r>
              <a:rPr lang="en-US" dirty="0"/>
              <a:t>  Lecture </a:t>
            </a:r>
            <a:r>
              <a:rPr lang="en-US" dirty="0">
                <a:solidFill>
                  <a:srgbClr val="FF0000"/>
                </a:solidFill>
              </a:rPr>
              <a:t>10</a:t>
            </a:r>
            <a:br>
              <a:rPr lang="en-US" dirty="0"/>
            </a:br>
            <a:r>
              <a:rPr lang="en-US" dirty="0"/>
              <a:t> Slide </a:t>
            </a:r>
            <a:fld id="{6385688E-3757-4B7D-A75D-1604190CA0BB}"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1618B1C2-3102-47D1-FB3C-632294B8450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94010D73-2B5F-0F33-F2B9-6B563955AE9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4.2</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update:01/10/2024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8.wmf"/><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oleObject" Target="../embeddings/oleObject1.bin"/><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wm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Iterator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4.2</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B2757672-5E75-4615-9E3C-A15E037CF55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9894">
        <p14:flip dir="r"/>
      </p:transition>
    </mc:Choice>
    <mc:Fallback xmlns="">
      <p:transition spd="slow" advTm="98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User-defined Iterator Example</a:t>
            </a:r>
          </a:p>
        </p:txBody>
      </p:sp>
      <p:sp>
        <p:nvSpPr>
          <p:cNvPr id="46083"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OddIterator</a:t>
            </a:r>
            <a:r>
              <a:rPr lang="en-US" altLang="en-US" sz="2000" dirty="0">
                <a:latin typeface="Courier" pitchFamily="49" charset="0"/>
              </a:rPr>
              <a:t> : Iterator {</a:t>
            </a:r>
          </a:p>
          <a:p>
            <a:pPr marL="0" indent="0">
              <a:buFont typeface="Wingdings" panose="05000000000000000000" pitchFamily="2" charset="2"/>
              <a:buNone/>
            </a:pPr>
            <a:r>
              <a:rPr lang="en-US" altLang="en-US" sz="2000" dirty="0">
                <a:latin typeface="Courier" pitchFamily="49" charset="0"/>
              </a:rPr>
              <a:t>  List&lt;int&gt; values;</a:t>
            </a:r>
          </a:p>
          <a:p>
            <a:pPr marL="0" indent="0">
              <a:buFont typeface="Wingdings" panose="05000000000000000000" pitchFamily="2" charset="2"/>
              <a:buNone/>
            </a:pPr>
            <a:r>
              <a:rPr lang="en-US" altLang="en-US" sz="2000" dirty="0">
                <a:latin typeface="Courier" pitchFamily="49" charset="0"/>
              </a:rPr>
              <a:t>  int position = 0;</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OddIterator</a:t>
            </a:r>
            <a:r>
              <a:rPr lang="en-US" altLang="en-US" sz="2000" dirty="0">
                <a:latin typeface="Courier" pitchFamily="49" charset="0"/>
              </a:rPr>
              <a:t>(List&lt;int&gt; values)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this.values</a:t>
            </a:r>
            <a:r>
              <a:rPr lang="en-US" altLang="en-US" sz="2000" dirty="0">
                <a:latin typeface="Courier" pitchFamily="49" charset="0"/>
              </a:rPr>
              <a:t> = values;</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move position to first odd number</a:t>
            </a:r>
          </a:p>
          <a:p>
            <a:pPr marL="0" indent="0">
              <a:buFont typeface="Wingdings" panose="05000000000000000000" pitchFamily="2" charset="2"/>
              <a:buNone/>
            </a:pPr>
            <a:r>
              <a:rPr lang="en-US" altLang="en-US" sz="2000" dirty="0">
                <a:latin typeface="Courier" pitchFamily="49" charset="0"/>
              </a:rPr>
              <a:t>    while ((position &lt; </a:t>
            </a:r>
            <a:r>
              <a:rPr lang="en-US" altLang="en-US" sz="2000" dirty="0" err="1">
                <a:latin typeface="Courier" pitchFamily="49" charset="0"/>
              </a:rPr>
              <a:t>values.Count</a:t>
            </a:r>
            <a:r>
              <a:rPr lang="en-US" altLang="en-US" sz="2000" dirty="0">
                <a:latin typeface="Courier" pitchFamily="49" charset="0"/>
              </a:rPr>
              <a:t>) &amp;&amp;</a:t>
            </a:r>
          </a:p>
          <a:p>
            <a:pPr marL="0" indent="0">
              <a:buFont typeface="Wingdings" panose="05000000000000000000" pitchFamily="2" charset="2"/>
              <a:buNone/>
            </a:pPr>
            <a:r>
              <a:rPr lang="en-US" altLang="en-US" sz="2000" dirty="0">
                <a:latin typeface="Courier" pitchFamily="49" charset="0"/>
              </a:rPr>
              <a:t>           (values[position] % 2 != 1))</a:t>
            </a:r>
          </a:p>
          <a:p>
            <a:pPr marL="0" indent="0">
              <a:buFont typeface="Wingdings" panose="05000000000000000000" pitchFamily="2" charset="2"/>
              <a:buNone/>
            </a:pPr>
            <a:r>
              <a:rPr lang="en-US" altLang="en-US" sz="2000" dirty="0">
                <a:latin typeface="Courier" pitchFamily="49" charset="0"/>
              </a:rPr>
              <a:t>      ++position;</a:t>
            </a:r>
          </a:p>
          <a:p>
            <a:pPr marL="0" indent="0">
              <a:buFont typeface="Wingdings" panose="05000000000000000000" pitchFamily="2" charset="2"/>
              <a:buNone/>
            </a:pPr>
            <a:r>
              <a:rPr lang="en-US" altLang="en-US" sz="2000" dirty="0">
                <a:latin typeface="Courier" pitchFamily="49" charset="0"/>
              </a:rPr>
              <a:t>  }</a:t>
            </a:r>
          </a:p>
        </p:txBody>
      </p:sp>
      <p:sp>
        <p:nvSpPr>
          <p:cNvPr id="46084"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508F2029-0126-4D13-8E90-1CD3E51058B5}" type="slidenum">
              <a:rPr kumimoji="0" lang="en-US" altLang="en-US" sz="1200" b="0" smtClean="0"/>
              <a:pPr>
                <a:spcBef>
                  <a:spcPct val="50000"/>
                </a:spcBef>
                <a:buClrTx/>
                <a:buSzTx/>
                <a:buFontTx/>
                <a:buNone/>
              </a:pPr>
              <a:t>10</a:t>
            </a:fld>
            <a:endParaRPr kumimoji="0" lang="en-US" altLang="en-US" sz="1200" b="0" dirty="0"/>
          </a:p>
        </p:txBody>
      </p:sp>
      <p:sp>
        <p:nvSpPr>
          <p:cNvPr id="4" name="Rectangle 3">
            <a:extLst>
              <a:ext uri="{FF2B5EF4-FFF2-40B4-BE49-F238E27FC236}">
                <a16:creationId xmlns:a16="http://schemas.microsoft.com/office/drawing/2014/main" id="{DF8708E4-D19B-D844-0155-1DE0E3A40FB2}"/>
              </a:ext>
            </a:extLst>
          </p:cNvPr>
          <p:cNvSpPr/>
          <p:nvPr/>
        </p:nvSpPr>
        <p:spPr bwMode="auto">
          <a:xfrm>
            <a:off x="3200400" y="1143000"/>
            <a:ext cx="1760220" cy="25037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6CD478B8-D69C-836F-6A79-7230552A563B}"/>
              </a:ext>
            </a:extLst>
          </p:cNvPr>
          <p:cNvSpPr/>
          <p:nvPr/>
        </p:nvSpPr>
        <p:spPr bwMode="auto">
          <a:xfrm>
            <a:off x="616526" y="1468581"/>
            <a:ext cx="2812473" cy="30579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912F2DF-812A-9295-9A62-11C3CF96E43C}"/>
              </a:ext>
            </a:extLst>
          </p:cNvPr>
          <p:cNvSpPr/>
          <p:nvPr/>
        </p:nvSpPr>
        <p:spPr bwMode="auto">
          <a:xfrm>
            <a:off x="914400" y="2953491"/>
            <a:ext cx="3352800" cy="25037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B225A8D9-D87E-9CA8-59CC-4145873FC027}"/>
              </a:ext>
            </a:extLst>
          </p:cNvPr>
          <p:cNvSpPr/>
          <p:nvPr/>
        </p:nvSpPr>
        <p:spPr bwMode="auto">
          <a:xfrm>
            <a:off x="616526" y="1841912"/>
            <a:ext cx="2812473" cy="30579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9396FF58-6542-D276-AD8A-CFE50661C0FA}"/>
              </a:ext>
            </a:extLst>
          </p:cNvPr>
          <p:cNvSpPr/>
          <p:nvPr/>
        </p:nvSpPr>
        <p:spPr bwMode="auto">
          <a:xfrm>
            <a:off x="990600" y="3654138"/>
            <a:ext cx="5562600" cy="1109843"/>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0234710E-8755-32BD-2F36-6F03DD77EFE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89953">
        <p14:flip dir="r"/>
      </p:transition>
    </mc:Choice>
    <mc:Fallback xmlns="">
      <p:transition spd="slow" advTm="899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5"/>
                </p:tgtEl>
              </p:cMediaNode>
            </p:audio>
          </p:childTnLst>
        </p:cTn>
      </p:par>
    </p:tnLst>
    <p:bldLst>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User-defined Iterator Example</a:t>
            </a:r>
          </a:p>
        </p:txBody>
      </p:sp>
      <p:sp>
        <p:nvSpPr>
          <p:cNvPr id="47107"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if (position &lt; </a:t>
            </a:r>
            <a:r>
              <a:rPr lang="en-US" altLang="en-US" sz="2000" dirty="0" err="1">
                <a:latin typeface="Courier" pitchFamily="49" charset="0"/>
              </a:rPr>
              <a:t>values.Count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return true;</a:t>
            </a:r>
          </a:p>
          <a:p>
            <a:pPr marL="0" indent="0">
              <a:buFont typeface="Wingdings" panose="05000000000000000000" pitchFamily="2" charset="2"/>
              <a:buNone/>
            </a:pPr>
            <a:r>
              <a:rPr lang="en-US" altLang="en-US" sz="2000" dirty="0">
                <a:latin typeface="Courier" pitchFamily="49" charset="0"/>
              </a:rPr>
              <a:t>    return false;</a:t>
            </a:r>
          </a:p>
          <a:p>
            <a:pPr marL="0" indent="0">
              <a:buFont typeface="Wingdings" panose="05000000000000000000" pitchFamily="2" charset="2"/>
              <a:buNone/>
            </a:pPr>
            <a:r>
              <a:rPr lang="en-US" altLang="en-US" sz="2000" dirty="0">
                <a:latin typeface="Courier" pitchFamily="49" charset="0"/>
              </a:rPr>
              <a:t>  }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object next() {</a:t>
            </a:r>
          </a:p>
          <a:p>
            <a:pPr marL="0" indent="0">
              <a:buFont typeface="Wingdings" panose="05000000000000000000" pitchFamily="2" charset="2"/>
              <a:buNone/>
            </a:pPr>
            <a:r>
              <a:rPr lang="en-US" altLang="en-US" sz="2000" dirty="0">
                <a:latin typeface="Courier" pitchFamily="49" charset="0"/>
              </a:rPr>
              <a:t>    int </a:t>
            </a:r>
            <a:r>
              <a:rPr lang="en-US" altLang="en-US" sz="2000" dirty="0" err="1">
                <a:latin typeface="Courier" pitchFamily="49" charset="0"/>
              </a:rPr>
              <a:t>oddvalue</a:t>
            </a:r>
            <a:r>
              <a:rPr lang="en-US" altLang="en-US" sz="2000" dirty="0">
                <a:latin typeface="Courier" pitchFamily="49" charset="0"/>
              </a:rPr>
              <a:t> = values[position];</a:t>
            </a:r>
          </a:p>
          <a:p>
            <a:pPr marL="0" indent="0">
              <a:buFont typeface="Wingdings" panose="05000000000000000000" pitchFamily="2" charset="2"/>
              <a:buNone/>
            </a:pPr>
            <a:r>
              <a:rPr lang="en-US" altLang="en-US" sz="2000" dirty="0">
                <a:latin typeface="Courier" pitchFamily="49" charset="0"/>
              </a:rPr>
              <a:t>    ++position;</a:t>
            </a:r>
          </a:p>
          <a:p>
            <a:pPr marL="0" indent="0">
              <a:buFont typeface="Wingdings" panose="05000000000000000000" pitchFamily="2" charset="2"/>
              <a:buNone/>
            </a:pPr>
            <a:r>
              <a:rPr lang="en-US" altLang="en-US" sz="2000" dirty="0">
                <a:latin typeface="Courier" pitchFamily="49" charset="0"/>
              </a:rPr>
              <a:t>    while ((position &lt; </a:t>
            </a:r>
            <a:r>
              <a:rPr lang="en-US" altLang="en-US" sz="2000" dirty="0" err="1">
                <a:latin typeface="Courier" pitchFamily="49" charset="0"/>
              </a:rPr>
              <a:t>values.Count</a:t>
            </a:r>
            <a:r>
              <a:rPr lang="en-US" altLang="en-US" sz="2000" dirty="0">
                <a:latin typeface="Courier" pitchFamily="49" charset="0"/>
              </a:rPr>
              <a:t>) &amp;&amp;</a:t>
            </a:r>
          </a:p>
          <a:p>
            <a:pPr marL="0" indent="0">
              <a:buFont typeface="Wingdings" panose="05000000000000000000" pitchFamily="2" charset="2"/>
              <a:buNone/>
            </a:pPr>
            <a:r>
              <a:rPr lang="en-US" altLang="en-US" sz="2000" dirty="0">
                <a:latin typeface="Courier" pitchFamily="49" charset="0"/>
              </a:rPr>
              <a:t>           (values[position] % 2 != 1))</a:t>
            </a:r>
          </a:p>
          <a:p>
            <a:pPr marL="0" indent="0">
              <a:buFont typeface="Wingdings" panose="05000000000000000000" pitchFamily="2" charset="2"/>
              <a:buNone/>
            </a:pPr>
            <a:r>
              <a:rPr lang="en-US" altLang="en-US" sz="2000" dirty="0">
                <a:latin typeface="Courier" pitchFamily="49" charset="0"/>
              </a:rPr>
              <a:t>      ++position;</a:t>
            </a:r>
          </a:p>
          <a:p>
            <a:pPr marL="0" indent="0">
              <a:buFont typeface="Wingdings" panose="05000000000000000000" pitchFamily="2" charset="2"/>
              <a:buNone/>
            </a:pPr>
            <a:r>
              <a:rPr lang="en-US" altLang="en-US" sz="2000" dirty="0">
                <a:latin typeface="Courier" pitchFamily="49" charset="0"/>
              </a:rPr>
              <a:t>    return </a:t>
            </a:r>
            <a:r>
              <a:rPr lang="en-US" altLang="en-US" sz="2000" dirty="0" err="1">
                <a:latin typeface="Courier" pitchFamily="49" charset="0"/>
              </a:rPr>
              <a:t>oddvalue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p:txBody>
      </p:sp>
      <p:sp>
        <p:nvSpPr>
          <p:cNvPr id="47108"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228D7F1B-1435-4BE4-B116-1D9D67A70452}" type="slidenum">
              <a:rPr kumimoji="0" lang="en-US" altLang="en-US" sz="1200" b="0" smtClean="0"/>
              <a:pPr>
                <a:spcBef>
                  <a:spcPct val="50000"/>
                </a:spcBef>
                <a:buClrTx/>
                <a:buSzTx/>
                <a:buFontTx/>
                <a:buNone/>
              </a:pPr>
              <a:t>11</a:t>
            </a:fld>
            <a:endParaRPr kumimoji="0" lang="en-US" altLang="en-US" sz="1200" b="0" dirty="0"/>
          </a:p>
        </p:txBody>
      </p:sp>
      <p:sp>
        <p:nvSpPr>
          <p:cNvPr id="4" name="Rectangle 3">
            <a:extLst>
              <a:ext uri="{FF2B5EF4-FFF2-40B4-BE49-F238E27FC236}">
                <a16:creationId xmlns:a16="http://schemas.microsoft.com/office/drawing/2014/main" id="{310CAD43-3B0D-B744-7670-4EC9BDD77866}"/>
              </a:ext>
            </a:extLst>
          </p:cNvPr>
          <p:cNvSpPr/>
          <p:nvPr/>
        </p:nvSpPr>
        <p:spPr bwMode="auto">
          <a:xfrm>
            <a:off x="990600" y="1447800"/>
            <a:ext cx="4343400" cy="1066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FD5C6875-63EA-5E63-7065-2752B84B7BBA}"/>
              </a:ext>
            </a:extLst>
          </p:cNvPr>
          <p:cNvSpPr/>
          <p:nvPr/>
        </p:nvSpPr>
        <p:spPr bwMode="auto">
          <a:xfrm>
            <a:off x="990600" y="3733801"/>
            <a:ext cx="5029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D9BBFC0-81BB-39DF-BC19-8DCEE8A80C71}"/>
              </a:ext>
            </a:extLst>
          </p:cNvPr>
          <p:cNvSpPr/>
          <p:nvPr/>
        </p:nvSpPr>
        <p:spPr bwMode="auto">
          <a:xfrm>
            <a:off x="1014351" y="4015841"/>
            <a:ext cx="1805049" cy="32756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CBD30163-3B1C-0424-9633-A7BE710FA78D}"/>
              </a:ext>
            </a:extLst>
          </p:cNvPr>
          <p:cNvSpPr/>
          <p:nvPr/>
        </p:nvSpPr>
        <p:spPr bwMode="auto">
          <a:xfrm>
            <a:off x="990600" y="4381500"/>
            <a:ext cx="5486400" cy="10287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93AFA649-8875-E516-7425-9774EB24DBDA}"/>
              </a:ext>
            </a:extLst>
          </p:cNvPr>
          <p:cNvSpPr/>
          <p:nvPr/>
        </p:nvSpPr>
        <p:spPr bwMode="auto">
          <a:xfrm>
            <a:off x="914400" y="5501740"/>
            <a:ext cx="2590800" cy="32755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75F66FE6-3038-DD39-2B64-73677E7F45A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67252">
        <p14:flip dir="r"/>
      </p:transition>
    </mc:Choice>
    <mc:Fallback xmlns="">
      <p:transition spd="slow" advTm="67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6"/>
                </p:tgtEl>
              </p:cMediaNode>
            </p:audio>
          </p:childTnLst>
        </p:cTn>
      </p:par>
    </p:tnLst>
    <p:bldLst>
      <p:bldP spid="4" grpId="0" animBg="1"/>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User-defined Iterator Example</a:t>
            </a:r>
          </a:p>
        </p:txBody>
      </p:sp>
      <p:sp>
        <p:nvSpPr>
          <p:cNvPr id="48131"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  interface Iterator {</a:t>
            </a:r>
          </a:p>
          <a:p>
            <a:pPr marL="0" indent="0">
              <a:buFont typeface="Wingdings" panose="05000000000000000000" pitchFamily="2" charset="2"/>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public object next();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sp>
        <p:nvSpPr>
          <p:cNvPr id="48132"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BE1A5394-BE17-4167-9377-D77006AEACE0}" type="slidenum">
              <a:rPr kumimoji="0" lang="en-US" altLang="en-US" sz="1200" b="0" smtClean="0"/>
              <a:pPr>
                <a:spcBef>
                  <a:spcPct val="50000"/>
                </a:spcBef>
                <a:buClrTx/>
                <a:buSzTx/>
                <a:buFontTx/>
                <a:buNone/>
              </a:pPr>
              <a:t>12</a:t>
            </a:fld>
            <a:endParaRPr kumimoji="0" lang="en-US" altLang="en-US" sz="1200" b="0" dirty="0"/>
          </a:p>
        </p:txBody>
      </p:sp>
      <p:pic>
        <p:nvPicPr>
          <p:cNvPr id="6" name="Audio 5">
            <a:hlinkClick r:id="" action="ppaction://media"/>
            <a:extLst>
              <a:ext uri="{FF2B5EF4-FFF2-40B4-BE49-F238E27FC236}">
                <a16:creationId xmlns:a16="http://schemas.microsoft.com/office/drawing/2014/main" id="{4E002152-0E3B-5205-088D-83EE106E53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9663">
        <p14:flip dir="r"/>
      </p:transition>
    </mc:Choice>
    <mc:Fallback xmlns="">
      <p:transition spd="slow" advTm="96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User-defined Iterator Example</a:t>
            </a:r>
          </a:p>
        </p:txBody>
      </p:sp>
      <p:sp>
        <p:nvSpPr>
          <p:cNvPr id="49155"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List&lt;int&gt; list = new List&lt;int&gt;();</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(5);</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(4);</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(7);</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err="1">
                <a:latin typeface="Courier" pitchFamily="49" charset="0"/>
              </a:rPr>
              <a:t>OddIterator</a:t>
            </a:r>
            <a:r>
              <a:rPr lang="en-US" altLang="en-US" sz="2000" dirty="0">
                <a:latin typeface="Courier" pitchFamily="49" charset="0"/>
              </a:rPr>
              <a:t> </a:t>
            </a:r>
            <a:r>
              <a:rPr lang="en-US" altLang="en-US" sz="2000" dirty="0" err="1">
                <a:latin typeface="Courier" pitchFamily="49" charset="0"/>
              </a:rPr>
              <a:t>iter</a:t>
            </a:r>
            <a:r>
              <a:rPr lang="en-US" altLang="en-US" sz="2000" dirty="0">
                <a:latin typeface="Courier" pitchFamily="49" charset="0"/>
              </a:rPr>
              <a:t> = new </a:t>
            </a:r>
            <a:r>
              <a:rPr lang="en-US" altLang="en-US" sz="2000" dirty="0" err="1">
                <a:latin typeface="Courier" pitchFamily="49" charset="0"/>
              </a:rPr>
              <a:t>OddIterator</a:t>
            </a:r>
            <a:r>
              <a:rPr lang="en-US" altLang="en-US" sz="2000" dirty="0">
                <a:latin typeface="Courier" pitchFamily="49" charset="0"/>
              </a:rPr>
              <a:t>(list);</a:t>
            </a:r>
          </a:p>
          <a:p>
            <a:pPr marL="0" indent="0">
              <a:buFont typeface="Wingdings" panose="05000000000000000000" pitchFamily="2" charset="2"/>
              <a:buNone/>
            </a:pPr>
            <a:r>
              <a:rPr lang="en-US" altLang="en-US" sz="2000" dirty="0">
                <a:latin typeface="Courier" pitchFamily="49" charset="0"/>
              </a:rPr>
              <a:t>while (</a:t>
            </a:r>
            <a:r>
              <a:rPr lang="en-US" altLang="en-US" sz="2000" dirty="0" err="1">
                <a:latin typeface="Courier" pitchFamily="49" charset="0"/>
              </a:rPr>
              <a:t>iter.hasNext</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((int) </a:t>
            </a:r>
            <a:r>
              <a:rPr lang="en-US" altLang="en-US" sz="2000" dirty="0" err="1">
                <a:latin typeface="Courier" pitchFamily="49" charset="0"/>
              </a:rPr>
              <a:t>iter.next</a:t>
            </a:r>
            <a:r>
              <a:rPr lang="en-US" altLang="en-US" sz="2000" dirty="0">
                <a:latin typeface="Courier" pitchFamily="49" charset="0"/>
              </a:rPr>
              <a:t>());</a:t>
            </a:r>
          </a:p>
        </p:txBody>
      </p:sp>
      <p:sp>
        <p:nvSpPr>
          <p:cNvPr id="49156"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059ACA1D-9D4D-4687-B4C2-A5046BD488B3}" type="slidenum">
              <a:rPr kumimoji="0" lang="en-US" altLang="en-US" sz="1200" b="0" smtClean="0"/>
              <a:pPr>
                <a:spcBef>
                  <a:spcPct val="50000"/>
                </a:spcBef>
                <a:buClrTx/>
                <a:buSzTx/>
                <a:buFontTx/>
                <a:buNone/>
              </a:pPr>
              <a:t>13</a:t>
            </a:fld>
            <a:endParaRPr kumimoji="0" lang="en-US" altLang="en-US" sz="1200" b="0" dirty="0"/>
          </a:p>
        </p:txBody>
      </p:sp>
      <p:sp>
        <p:nvSpPr>
          <p:cNvPr id="4" name="Rectangle 3">
            <a:extLst>
              <a:ext uri="{FF2B5EF4-FFF2-40B4-BE49-F238E27FC236}">
                <a16:creationId xmlns:a16="http://schemas.microsoft.com/office/drawing/2014/main" id="{0A00E902-33E9-1E21-4C99-688E329C5177}"/>
              </a:ext>
            </a:extLst>
          </p:cNvPr>
          <p:cNvSpPr/>
          <p:nvPr/>
        </p:nvSpPr>
        <p:spPr bwMode="auto">
          <a:xfrm>
            <a:off x="414152" y="2895600"/>
            <a:ext cx="6367648"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C5AD8A68-8D99-0C4C-E6F0-D02AA3A5C848}"/>
              </a:ext>
            </a:extLst>
          </p:cNvPr>
          <p:cNvSpPr/>
          <p:nvPr/>
        </p:nvSpPr>
        <p:spPr bwMode="auto">
          <a:xfrm>
            <a:off x="414152" y="3276600"/>
            <a:ext cx="6139048"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10AB8284-224B-F4A1-3CA1-2360FDEBBF21}"/>
              </a:ext>
            </a:extLst>
          </p:cNvPr>
          <p:cNvSpPr/>
          <p:nvPr/>
        </p:nvSpPr>
        <p:spPr bwMode="auto">
          <a:xfrm>
            <a:off x="3483676" y="3657600"/>
            <a:ext cx="783524"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1C348635-7F26-0B18-472D-93ABA3E6C13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41028">
        <p14:flip dir="r"/>
      </p:transition>
    </mc:Choice>
    <mc:Fallback xmlns="">
      <p:transition spd="slow" advTm="410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What Have We Achieved?</a:t>
            </a:r>
            <a:endParaRPr lang="en-SG"/>
          </a:p>
        </p:txBody>
      </p:sp>
      <p:sp>
        <p:nvSpPr>
          <p:cNvPr id="3" name="Content Placeholder 2"/>
          <p:cNvSpPr>
            <a:spLocks noGrp="1"/>
          </p:cNvSpPr>
          <p:nvPr>
            <p:ph idx="1"/>
          </p:nvPr>
        </p:nvSpPr>
        <p:spPr/>
        <p:txBody>
          <a:bodyPr/>
          <a:lstStyle/>
          <a:p>
            <a:r>
              <a:rPr lang="en-US" altLang="en-US"/>
              <a:t>There is now a common interface for iterators</a:t>
            </a:r>
          </a:p>
          <a:p>
            <a:r>
              <a:rPr lang="en-US" altLang="en-US"/>
              <a:t>We do not need to know the data structure of the collection in order to enumerate it</a:t>
            </a:r>
          </a:p>
          <a:p>
            <a:r>
              <a:rPr lang="en-US" altLang="en-US"/>
              <a:t>More than one traversal can be done at the same time</a:t>
            </a:r>
          </a:p>
          <a:p>
            <a:pPr lvl="1"/>
            <a:r>
              <a:rPr lang="en-US" altLang="en-US"/>
              <a:t>Create multiple iterators</a:t>
            </a:r>
          </a:p>
          <a:p>
            <a:r>
              <a:rPr lang="en-US" altLang="en-US"/>
              <a:t>Multiple traversal methods can be created</a:t>
            </a:r>
          </a:p>
          <a:p>
            <a:pPr lvl="1"/>
            <a:r>
              <a:rPr lang="en-US" altLang="en-US"/>
              <a:t>Implement different ConcreteIterators</a:t>
            </a:r>
            <a:endParaRPr lang="en-SG" altLang="en-US"/>
          </a:p>
        </p:txBody>
      </p:sp>
      <p:sp>
        <p:nvSpPr>
          <p:cNvPr id="50180"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C59E67D2-CEAE-4C79-8606-12C73472D325}" type="slidenum">
              <a:rPr kumimoji="0" lang="en-US" altLang="en-US" sz="1200" b="0" smtClean="0"/>
              <a:pPr>
                <a:spcBef>
                  <a:spcPct val="50000"/>
                </a:spcBef>
                <a:buClrTx/>
                <a:buSzTx/>
                <a:buFontTx/>
                <a:buNone/>
              </a:pPr>
              <a:t>14</a:t>
            </a:fld>
            <a:endParaRPr kumimoji="0" lang="en-US" altLang="en-US" sz="1200" b="0" dirty="0"/>
          </a:p>
        </p:txBody>
      </p:sp>
      <p:pic>
        <p:nvPicPr>
          <p:cNvPr id="6" name="Audio 5">
            <a:hlinkClick r:id="" action="ppaction://media"/>
            <a:extLst>
              <a:ext uri="{FF2B5EF4-FFF2-40B4-BE49-F238E27FC236}">
                <a16:creationId xmlns:a16="http://schemas.microsoft.com/office/drawing/2014/main" id="{C0B676FA-C1E7-1652-D3DD-DBA5614E458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47750">
        <p14:flip dir="r"/>
      </p:transition>
    </mc:Choice>
    <mc:Fallback xmlns="">
      <p:transition spd="slow" advTm="47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dirty="0"/>
              <a:t>C# Implementation of Iterator Pattern</a:t>
            </a:r>
          </a:p>
        </p:txBody>
      </p:sp>
      <p:sp>
        <p:nvSpPr>
          <p:cNvPr id="51203" name="Content Placeholder 2"/>
          <p:cNvSpPr>
            <a:spLocks noGrp="1"/>
          </p:cNvSpPr>
          <p:nvPr>
            <p:ph idx="1"/>
          </p:nvPr>
        </p:nvSpPr>
        <p:spPr/>
        <p:txBody>
          <a:bodyPr/>
          <a:lstStyle/>
          <a:p>
            <a:r>
              <a:rPr lang="en-US" altLang="en-US" dirty="0"/>
              <a:t>In C#, an iterator is called an </a:t>
            </a:r>
            <a:r>
              <a:rPr lang="en-US" altLang="en-US" i="1" dirty="0"/>
              <a:t>enumerator</a:t>
            </a:r>
            <a:endParaRPr lang="en-US" altLang="en-US" dirty="0"/>
          </a:p>
          <a:p>
            <a:r>
              <a:rPr lang="en-US" altLang="en-US" dirty="0"/>
              <a:t>Aggregate Classes (e.g., List, Dictionary, </a:t>
            </a:r>
            <a:r>
              <a:rPr lang="en-US" altLang="en-US" dirty="0" err="1"/>
              <a:t>Hashtable</a:t>
            </a:r>
            <a:r>
              <a:rPr lang="en-US" altLang="en-US" dirty="0"/>
              <a:t>)</a:t>
            </a:r>
          </a:p>
          <a:p>
            <a:r>
              <a:rPr lang="en-US" altLang="en-US" dirty="0"/>
              <a:t>Such aggregate classes have a method </a:t>
            </a:r>
            <a:r>
              <a:rPr lang="en-US" altLang="en-US" i="1" dirty="0" err="1"/>
              <a:t>GetEnumerator</a:t>
            </a:r>
            <a:r>
              <a:rPr lang="en-US" altLang="en-US" i="1" dirty="0"/>
              <a:t>() </a:t>
            </a:r>
            <a:r>
              <a:rPr lang="en-US" altLang="en-US" dirty="0"/>
              <a:t>that returns a reference object which implements the </a:t>
            </a:r>
            <a:r>
              <a:rPr lang="en-US" altLang="en-US" i="1" dirty="0" err="1"/>
              <a:t>IEnumerator</a:t>
            </a:r>
            <a:r>
              <a:rPr lang="en-US" altLang="en-US" dirty="0"/>
              <a:t> interface</a:t>
            </a:r>
          </a:p>
          <a:p>
            <a:r>
              <a:rPr lang="en-US" altLang="en-US" dirty="0"/>
              <a:t>If you wish to traverse every element in a standard C# aggregate class, it is simpler to use </a:t>
            </a:r>
            <a:r>
              <a:rPr lang="en-US" altLang="en-US" i="1" dirty="0"/>
              <a:t>foreach</a:t>
            </a:r>
            <a:endParaRPr lang="en-US" altLang="en-US" dirty="0"/>
          </a:p>
        </p:txBody>
      </p:sp>
      <p:sp>
        <p:nvSpPr>
          <p:cNvPr id="51204"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7EE5A8FB-D941-4C13-828C-AF268EA1140F}" type="slidenum">
              <a:rPr kumimoji="0" lang="en-US" altLang="en-US" sz="1200" b="0" smtClean="0"/>
              <a:pPr>
                <a:spcBef>
                  <a:spcPct val="50000"/>
                </a:spcBef>
                <a:buClrTx/>
                <a:buSzTx/>
                <a:buFontTx/>
                <a:buNone/>
              </a:pPr>
              <a:t>15</a:t>
            </a:fld>
            <a:endParaRPr kumimoji="0" lang="en-US" altLang="en-US" sz="1200" b="0" dirty="0"/>
          </a:p>
        </p:txBody>
      </p:sp>
      <p:pic>
        <p:nvPicPr>
          <p:cNvPr id="6" name="Audio 5">
            <a:hlinkClick r:id="" action="ppaction://media"/>
            <a:extLst>
              <a:ext uri="{FF2B5EF4-FFF2-40B4-BE49-F238E27FC236}">
                <a16:creationId xmlns:a16="http://schemas.microsoft.com/office/drawing/2014/main" id="{1F3DB118-1DBD-722C-C831-6AC61B0143C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38325">
        <p14:flip dir="r"/>
      </p:transition>
    </mc:Choice>
    <mc:Fallback xmlns="">
      <p:transition spd="slow" advTm="383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animEffect transition="in" filter="fade">
                                      <p:cBhvr>
                                        <p:cTn id="11" dur="500"/>
                                        <p:tgtEl>
                                          <p:spTgt spid="512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fade">
                                      <p:cBhvr>
                                        <p:cTn id="16"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i="1" dirty="0" err="1"/>
              <a:t>IEnumerator</a:t>
            </a:r>
            <a:r>
              <a:rPr lang="en-US" dirty="0"/>
              <a:t> interface</a:t>
            </a:r>
          </a:p>
        </p:txBody>
      </p:sp>
      <p:sp>
        <p:nvSpPr>
          <p:cNvPr id="52227"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99934C14-F854-445B-9125-AB4460944541}" type="slidenum">
              <a:rPr kumimoji="0" lang="en-US" altLang="en-US" sz="1200" b="0" smtClean="0"/>
              <a:pPr>
                <a:spcBef>
                  <a:spcPct val="50000"/>
                </a:spcBef>
                <a:buClrTx/>
                <a:buSzTx/>
                <a:buFontTx/>
                <a:buNone/>
              </a:pPr>
              <a:t>16</a:t>
            </a:fld>
            <a:endParaRPr kumimoji="0" lang="en-US" altLang="en-US" sz="1200" b="0" dirty="0"/>
          </a:p>
        </p:txBody>
      </p:sp>
      <p:pic>
        <p:nvPicPr>
          <p:cNvPr id="52228"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990600"/>
            <a:ext cx="83820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8ACA6A1-688A-E247-624A-083C2D579943}"/>
              </a:ext>
            </a:extLst>
          </p:cNvPr>
          <p:cNvSpPr/>
          <p:nvPr/>
        </p:nvSpPr>
        <p:spPr bwMode="auto">
          <a:xfrm>
            <a:off x="458190" y="1980847"/>
            <a:ext cx="5080660" cy="42957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2D1E9715-9C74-A759-6552-C830C936B66C}"/>
              </a:ext>
            </a:extLst>
          </p:cNvPr>
          <p:cNvSpPr/>
          <p:nvPr/>
        </p:nvSpPr>
        <p:spPr bwMode="auto">
          <a:xfrm>
            <a:off x="477486" y="4143375"/>
            <a:ext cx="8209313" cy="42957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8E091734-F891-692D-F0E4-F07FCFD8A4A7}"/>
              </a:ext>
            </a:extLst>
          </p:cNvPr>
          <p:cNvSpPr/>
          <p:nvPr/>
        </p:nvSpPr>
        <p:spPr bwMode="auto">
          <a:xfrm>
            <a:off x="477486" y="4582001"/>
            <a:ext cx="8209313" cy="42957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D3A434CC-7808-B307-A0BB-E88401BD11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71607">
        <p14:flip dir="r"/>
      </p:transition>
    </mc:Choice>
    <mc:Fallback xmlns="">
      <p:transition spd="slow" advTm="716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i="1" dirty="0" err="1"/>
              <a:t>IEnumerator</a:t>
            </a:r>
            <a:r>
              <a:rPr lang="en-US" i="1" dirty="0"/>
              <a:t> </a:t>
            </a:r>
            <a:r>
              <a:rPr lang="en-US" dirty="0"/>
              <a:t>Interface</a:t>
            </a:r>
          </a:p>
        </p:txBody>
      </p:sp>
      <p:sp>
        <p:nvSpPr>
          <p:cNvPr id="53251" name="Content Placeholder 2"/>
          <p:cNvSpPr>
            <a:spLocks noGrp="1"/>
          </p:cNvSpPr>
          <p:nvPr>
            <p:ph idx="1"/>
          </p:nvPr>
        </p:nvSpPr>
        <p:spPr/>
        <p:txBody>
          <a:bodyPr/>
          <a:lstStyle/>
          <a:p>
            <a:r>
              <a:rPr lang="en-US" altLang="en-US" dirty="0"/>
              <a:t>At the start, the enumerator is positioned before the first element</a:t>
            </a:r>
          </a:p>
          <a:p>
            <a:pPr lvl="1"/>
            <a:r>
              <a:rPr lang="en-US" altLang="en-US" dirty="0"/>
              <a:t>You must call </a:t>
            </a:r>
            <a:r>
              <a:rPr lang="en-US" altLang="en-US" i="1" dirty="0" err="1"/>
              <a:t>MoveNext</a:t>
            </a:r>
            <a:r>
              <a:rPr lang="en-US" altLang="en-US" i="1" dirty="0"/>
              <a:t>()</a:t>
            </a:r>
            <a:r>
              <a:rPr lang="en-US" altLang="en-US" dirty="0"/>
              <a:t> once to get to the first element</a:t>
            </a:r>
          </a:p>
          <a:p>
            <a:r>
              <a:rPr lang="en-US" altLang="en-US" i="1" dirty="0" err="1"/>
              <a:t>MoveNext</a:t>
            </a:r>
            <a:r>
              <a:rPr lang="en-US" altLang="en-US" i="1" dirty="0"/>
              <a:t>()</a:t>
            </a:r>
            <a:r>
              <a:rPr lang="en-US" altLang="en-US" dirty="0"/>
              <a:t> returns false if the iterator is past the last element, otherwise it returns true</a:t>
            </a:r>
          </a:p>
          <a:p>
            <a:r>
              <a:rPr lang="en-US" altLang="en-US" dirty="0"/>
              <a:t>If the aggregate is changed (e.g., a new element is added), the enumerator is invalid</a:t>
            </a:r>
          </a:p>
          <a:p>
            <a:pPr lvl="1"/>
            <a:r>
              <a:rPr lang="en-US" altLang="en-US" i="1" dirty="0" err="1"/>
              <a:t>MoveNext</a:t>
            </a:r>
            <a:r>
              <a:rPr lang="en-US" altLang="en-US" i="1" dirty="0"/>
              <a:t>() </a:t>
            </a:r>
            <a:r>
              <a:rPr lang="en-US" altLang="en-US" dirty="0"/>
              <a:t>and </a:t>
            </a:r>
            <a:r>
              <a:rPr lang="en-US" altLang="en-US" i="1" dirty="0"/>
              <a:t>Reset() </a:t>
            </a:r>
            <a:r>
              <a:rPr lang="en-US" altLang="en-US" dirty="0"/>
              <a:t>will throw an </a:t>
            </a:r>
            <a:r>
              <a:rPr lang="en-US" altLang="en-US" dirty="0" err="1"/>
              <a:t>InvalidOperationException</a:t>
            </a:r>
            <a:endParaRPr lang="en-US" altLang="en-US" i="1" dirty="0"/>
          </a:p>
        </p:txBody>
      </p:sp>
      <p:sp>
        <p:nvSpPr>
          <p:cNvPr id="53252"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626F465C-58DE-40AA-A69D-25B70DE6A370}" type="slidenum">
              <a:rPr kumimoji="0" lang="en-US" altLang="en-US" sz="1200" b="0" smtClean="0"/>
              <a:pPr>
                <a:spcBef>
                  <a:spcPct val="50000"/>
                </a:spcBef>
                <a:buClrTx/>
                <a:buSzTx/>
                <a:buFontTx/>
                <a:buNone/>
              </a:pPr>
              <a:t>17</a:t>
            </a:fld>
            <a:endParaRPr kumimoji="0" lang="en-US" altLang="en-US" sz="1200" b="0" dirty="0"/>
          </a:p>
        </p:txBody>
      </p:sp>
      <p:pic>
        <p:nvPicPr>
          <p:cNvPr id="17" name="Audio 16">
            <a:hlinkClick r:id="" action="ppaction://media"/>
            <a:extLst>
              <a:ext uri="{FF2B5EF4-FFF2-40B4-BE49-F238E27FC236}">
                <a16:creationId xmlns:a16="http://schemas.microsoft.com/office/drawing/2014/main" id="{88204F18-7646-D4AA-1616-BFBE75EF326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45237">
        <p14:flip dir="r"/>
      </p:transition>
    </mc:Choice>
    <mc:Fallback xmlns="">
      <p:transition spd="slow" advTm="452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3251">
                                            <p:txEl>
                                              <p:pRg st="0" end="0"/>
                                            </p:txEl>
                                          </p:spTgt>
                                        </p:tgtEl>
                                        <p:attrNameLst>
                                          <p:attrName>style.visibility</p:attrName>
                                        </p:attrNameLst>
                                      </p:cBhvr>
                                      <p:to>
                                        <p:strVal val="visible"/>
                                      </p:to>
                                    </p:set>
                                    <p:animEffect transition="in" filter="fade">
                                      <p:cBhvr>
                                        <p:cTn id="11" dur="500"/>
                                        <p:tgtEl>
                                          <p:spTgt spid="5325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3251">
                                            <p:txEl>
                                              <p:pRg st="1" end="1"/>
                                            </p:txEl>
                                          </p:spTgt>
                                        </p:tgtEl>
                                        <p:attrNameLst>
                                          <p:attrName>style.visibility</p:attrName>
                                        </p:attrNameLst>
                                      </p:cBhvr>
                                      <p:to>
                                        <p:strVal val="visible"/>
                                      </p:to>
                                    </p:set>
                                    <p:animEffect transition="in" filter="fade">
                                      <p:cBhvr>
                                        <p:cTn id="14" dur="500"/>
                                        <p:tgtEl>
                                          <p:spTgt spid="5325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3251">
                                            <p:txEl>
                                              <p:pRg st="2" end="2"/>
                                            </p:txEl>
                                          </p:spTgt>
                                        </p:tgtEl>
                                        <p:attrNameLst>
                                          <p:attrName>style.visibility</p:attrName>
                                        </p:attrNameLst>
                                      </p:cBhvr>
                                      <p:to>
                                        <p:strVal val="visible"/>
                                      </p:to>
                                    </p:set>
                                    <p:animEffect transition="in" filter="fade">
                                      <p:cBhvr>
                                        <p:cTn id="19" dur="500"/>
                                        <p:tgtEl>
                                          <p:spTgt spid="5325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251">
                                            <p:txEl>
                                              <p:pRg st="3" end="3"/>
                                            </p:txEl>
                                          </p:spTgt>
                                        </p:tgtEl>
                                        <p:attrNameLst>
                                          <p:attrName>style.visibility</p:attrName>
                                        </p:attrNameLst>
                                      </p:cBhvr>
                                      <p:to>
                                        <p:strVal val="visible"/>
                                      </p:to>
                                    </p:set>
                                    <p:animEffect transition="in" filter="fade">
                                      <p:cBhvr>
                                        <p:cTn id="24" dur="500"/>
                                        <p:tgtEl>
                                          <p:spTgt spid="53251">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3251">
                                            <p:txEl>
                                              <p:pRg st="4" end="4"/>
                                            </p:txEl>
                                          </p:spTgt>
                                        </p:tgtEl>
                                        <p:attrNameLst>
                                          <p:attrName>style.visibility</p:attrName>
                                        </p:attrNameLst>
                                      </p:cBhvr>
                                      <p:to>
                                        <p:strVal val="visible"/>
                                      </p:to>
                                    </p:set>
                                    <p:animEffect transition="in" filter="fade">
                                      <p:cBhvr>
                                        <p:cTn id="27" dur="500"/>
                                        <p:tgtEl>
                                          <p:spTgt spid="532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List Example</a:t>
            </a:r>
          </a:p>
        </p:txBody>
      </p:sp>
      <p:sp>
        <p:nvSpPr>
          <p:cNvPr id="54275" name="Content Placeholder 2"/>
          <p:cNvSpPr>
            <a:spLocks noGrp="1"/>
          </p:cNvSpPr>
          <p:nvPr>
            <p:ph idx="1"/>
          </p:nvPr>
        </p:nvSpPr>
        <p:spPr/>
        <p:txBody>
          <a:bodyPr/>
          <a:lstStyle/>
          <a:p>
            <a:pPr marL="0" indent="0">
              <a:buFont typeface="Wingdings" panose="05000000000000000000" pitchFamily="2" charset="2"/>
              <a:buNone/>
            </a:pPr>
            <a:r>
              <a:rPr lang="en-US" altLang="en-US" sz="2000" dirty="0">
                <a:latin typeface="Courier" pitchFamily="49" charset="0"/>
              </a:rPr>
              <a:t>List&lt;int&gt; list = new List&lt;int&gt;();</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(5);</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(4);</a:t>
            </a:r>
          </a:p>
          <a:p>
            <a:pPr marL="0" indent="0">
              <a:buFont typeface="Wingdings" panose="05000000000000000000" pitchFamily="2" charset="2"/>
              <a:buNone/>
            </a:pPr>
            <a:r>
              <a:rPr lang="en-US" altLang="en-US" sz="2000" dirty="0" err="1">
                <a:latin typeface="Courier" pitchFamily="49" charset="0"/>
              </a:rPr>
              <a:t>list.Add</a:t>
            </a:r>
            <a:r>
              <a:rPr lang="en-US" altLang="en-US" sz="2000" dirty="0">
                <a:latin typeface="Courier" pitchFamily="49" charset="0"/>
              </a:rPr>
              <a:t>(7);</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err="1">
                <a:latin typeface="Courier" pitchFamily="49" charset="0"/>
              </a:rPr>
              <a:t>IEnumerator</a:t>
            </a:r>
            <a:r>
              <a:rPr lang="en-US" altLang="en-US" sz="2000" dirty="0">
                <a:latin typeface="Courier" pitchFamily="49" charset="0"/>
              </a:rPr>
              <a:t>&lt;int&gt; </a:t>
            </a:r>
            <a:r>
              <a:rPr lang="en-US" altLang="en-US" sz="2000" dirty="0" err="1">
                <a:latin typeface="Courier" pitchFamily="49" charset="0"/>
              </a:rPr>
              <a:t>iter</a:t>
            </a:r>
            <a:r>
              <a:rPr lang="en-US" altLang="en-US" sz="2000" dirty="0">
                <a:latin typeface="Courier" pitchFamily="49" charset="0"/>
              </a:rPr>
              <a:t> = </a:t>
            </a:r>
            <a:r>
              <a:rPr lang="en-US" altLang="en-US" sz="2000" dirty="0" err="1">
                <a:latin typeface="Courier" pitchFamily="49" charset="0"/>
              </a:rPr>
              <a:t>list.GetEnumerator</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while (</a:t>
            </a:r>
            <a:r>
              <a:rPr lang="en-US" altLang="en-US" sz="2000" dirty="0" err="1">
                <a:latin typeface="Courier" pitchFamily="49" charset="0"/>
              </a:rPr>
              <a:t>iter.MoveNext</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(int) </a:t>
            </a:r>
            <a:r>
              <a:rPr lang="en-US" altLang="en-US" sz="2000" dirty="0" err="1">
                <a:latin typeface="Courier" pitchFamily="49" charset="0"/>
              </a:rPr>
              <a:t>iter.Current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a:t>
            </a:r>
          </a:p>
        </p:txBody>
      </p:sp>
      <p:sp>
        <p:nvSpPr>
          <p:cNvPr id="54276"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DF5EE028-F1F8-48DE-9216-832AC1BE205E}" type="slidenum">
              <a:rPr kumimoji="0" lang="en-US" altLang="en-US" sz="1200" b="0" smtClean="0"/>
              <a:pPr>
                <a:spcBef>
                  <a:spcPct val="50000"/>
                </a:spcBef>
                <a:buClrTx/>
                <a:buSzTx/>
                <a:buFontTx/>
                <a:buNone/>
              </a:pPr>
              <a:t>18</a:t>
            </a:fld>
            <a:endParaRPr kumimoji="0" lang="en-US" altLang="en-US" sz="1200" b="0" dirty="0"/>
          </a:p>
        </p:txBody>
      </p:sp>
      <p:sp>
        <p:nvSpPr>
          <p:cNvPr id="4" name="Rectangle 3">
            <a:extLst>
              <a:ext uri="{FF2B5EF4-FFF2-40B4-BE49-F238E27FC236}">
                <a16:creationId xmlns:a16="http://schemas.microsoft.com/office/drawing/2014/main" id="{002AD1E9-626C-6887-7E70-18A2C3758573}"/>
              </a:ext>
            </a:extLst>
          </p:cNvPr>
          <p:cNvSpPr/>
          <p:nvPr/>
        </p:nvSpPr>
        <p:spPr bwMode="auto">
          <a:xfrm>
            <a:off x="414152" y="2895600"/>
            <a:ext cx="7053448"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E337B0C3-0C38-E1C6-22B5-C59BD2182614}"/>
              </a:ext>
            </a:extLst>
          </p:cNvPr>
          <p:cNvSpPr/>
          <p:nvPr/>
        </p:nvSpPr>
        <p:spPr bwMode="auto">
          <a:xfrm>
            <a:off x="414152" y="3276600"/>
            <a:ext cx="6367648" cy="762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08DDF337-1788-1543-E32E-F7D423AE6815}"/>
              </a:ext>
            </a:extLst>
          </p:cNvPr>
          <p:cNvSpPr/>
          <p:nvPr/>
        </p:nvSpPr>
        <p:spPr bwMode="auto">
          <a:xfrm>
            <a:off x="3851811" y="3619995"/>
            <a:ext cx="567789" cy="3424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13B0F1FE-439B-34FA-07B0-1B0F47BF0EB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49211">
        <p14:flip dir="r"/>
      </p:transition>
    </mc:Choice>
    <mc:Fallback xmlns="">
      <p:transition spd="slow" advTm="49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Iterator design pattern</a:t>
            </a:r>
          </a:p>
          <a:p>
            <a:pPr marL="457200" lvl="1" indent="0">
              <a:buNone/>
            </a:pPr>
            <a:endParaRPr lang="en-US" altLang="en-US" dirty="0"/>
          </a:p>
          <a:p>
            <a:r>
              <a:rPr lang="en-US" altLang="en-US" dirty="0"/>
              <a:t>Next: </a:t>
            </a:r>
          </a:p>
          <a:p>
            <a:pPr lvl="1"/>
            <a:r>
              <a:rPr lang="en-US" altLang="en-US" dirty="0"/>
              <a:t>The Singleton design pattern</a:t>
            </a:r>
          </a:p>
          <a:p>
            <a:pPr lvl="1"/>
            <a:r>
              <a:rPr lang="en-US" altLang="en-US" dirty="0"/>
              <a:t>Gang of Four design patterns overview</a:t>
            </a:r>
          </a:p>
          <a:p>
            <a:pPr lvl="1"/>
            <a:r>
              <a:rPr lang="en-US" altLang="en-US" dirty="0"/>
              <a:t>More design principles</a:t>
            </a:r>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53" name="Slide Number Placeholder 3">
            <a:extLst>
              <a:ext uri="{FF2B5EF4-FFF2-40B4-BE49-F238E27FC236}">
                <a16:creationId xmlns:a16="http://schemas.microsoft.com/office/drawing/2014/main" id="{2587E6BB-3187-4CA3-B24D-26602F23789E}"/>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a:t>  Lecture 9</a:t>
            </a:r>
            <a:br>
              <a:rPr kumimoji="0" lang="en-US" altLang="en-US" sz="1200" b="0"/>
            </a:br>
            <a:r>
              <a:rPr kumimoji="0" lang="en-US" altLang="en-US" sz="1200" b="0"/>
              <a:t> Slide </a:t>
            </a:r>
            <a:fld id="{BDEC96C0-6B1F-42B1-ACAE-CD17C580D19D}" type="slidenum">
              <a:rPr kumimoji="0" lang="en-US" altLang="en-US" sz="1200" b="0" smtClean="0"/>
              <a:pPr>
                <a:spcBef>
                  <a:spcPct val="50000"/>
                </a:spcBef>
                <a:buClrTx/>
                <a:buSzTx/>
                <a:buFontTx/>
                <a:buNone/>
              </a:pPr>
              <a:t>19</a:t>
            </a:fld>
            <a:endParaRPr kumimoji="0" lang="en-US" altLang="en-US" sz="1200" b="0"/>
          </a:p>
        </p:txBody>
      </p:sp>
      <p:pic>
        <p:nvPicPr>
          <p:cNvPr id="3" name="Audio 2">
            <a:hlinkClick r:id="" action="ppaction://media"/>
            <a:extLst>
              <a:ext uri="{FF2B5EF4-FFF2-40B4-BE49-F238E27FC236}">
                <a16:creationId xmlns:a16="http://schemas.microsoft.com/office/drawing/2014/main" id="{A8162A93-8100-A971-356F-C7A048B9529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xmlns:p14="http://schemas.microsoft.com/office/powerpoint/2010/main">
    <mc:Choice Requires="p14">
      <p:transition spd="slow" advTm="72170">
        <p14:flip dir="r"/>
      </p:transition>
    </mc:Choice>
    <mc:Fallback xmlns="">
      <p:transition spd="slow" advTm="721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0051">
                                            <p:txEl>
                                              <p:pRg st="2" end="2"/>
                                            </p:txEl>
                                          </p:spTgt>
                                        </p:tgtEl>
                                        <p:attrNameLst>
                                          <p:attrName>style.visibility</p:attrName>
                                        </p:attrNameLst>
                                      </p:cBhvr>
                                      <p:to>
                                        <p:strVal val="visible"/>
                                      </p:to>
                                    </p:set>
                                    <p:animEffect transition="in" filter="fade">
                                      <p:cBhvr>
                                        <p:cTn id="11" dur="500"/>
                                        <p:tgtEl>
                                          <p:spTgt spid="130051">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0051">
                                            <p:txEl>
                                              <p:pRg st="3" end="3"/>
                                            </p:txEl>
                                          </p:spTgt>
                                        </p:tgtEl>
                                        <p:attrNameLst>
                                          <p:attrName>style.visibility</p:attrName>
                                        </p:attrNameLst>
                                      </p:cBhvr>
                                      <p:to>
                                        <p:strVal val="visible"/>
                                      </p:to>
                                    </p:set>
                                    <p:animEffect transition="in" filter="fade">
                                      <p:cBhvr>
                                        <p:cTn id="14" dur="500"/>
                                        <p:tgtEl>
                                          <p:spTgt spid="130051">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30051">
                                            <p:txEl>
                                              <p:pRg st="4" end="4"/>
                                            </p:txEl>
                                          </p:spTgt>
                                        </p:tgtEl>
                                        <p:attrNameLst>
                                          <p:attrName>style.visibility</p:attrName>
                                        </p:attrNameLst>
                                      </p:cBhvr>
                                      <p:to>
                                        <p:strVal val="visible"/>
                                      </p:to>
                                    </p:set>
                                    <p:animEffect transition="in" filter="fade">
                                      <p:cBhvr>
                                        <p:cTn id="17" dur="500"/>
                                        <p:tgtEl>
                                          <p:spTgt spid="130051">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0051">
                                            <p:txEl>
                                              <p:pRg st="5" end="5"/>
                                            </p:txEl>
                                          </p:spTgt>
                                        </p:tgtEl>
                                        <p:attrNameLst>
                                          <p:attrName>style.visibility</p:attrName>
                                        </p:attrNameLst>
                                      </p:cBhvr>
                                      <p:to>
                                        <p:strVal val="visible"/>
                                      </p:to>
                                    </p:set>
                                    <p:animEffect transition="in" filter="fade">
                                      <p:cBhvr>
                                        <p:cTn id="20" dur="500"/>
                                        <p:tgtEl>
                                          <p:spTgt spid="130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a:t>The Iterator Pattern</a:t>
            </a:r>
            <a:endParaRPr lang="en-GB" sz="3600">
              <a:solidFill>
                <a:srgbClr val="0033CC"/>
              </a:solidFill>
              <a:effectLst>
                <a:outerShdw blurRad="38100" dist="38100" dir="2700000" algn="tl">
                  <a:srgbClr val="C0C0C0"/>
                </a:outerShdw>
              </a:effectLst>
            </a:endParaRPr>
          </a:p>
        </p:txBody>
      </p:sp>
      <p:pic>
        <p:nvPicPr>
          <p:cNvPr id="4" name="Audio 3">
            <a:hlinkClick r:id="" action="ppaction://media"/>
            <a:extLst>
              <a:ext uri="{FF2B5EF4-FFF2-40B4-BE49-F238E27FC236}">
                <a16:creationId xmlns:a16="http://schemas.microsoft.com/office/drawing/2014/main" id="{C44D6456-31A1-E2A6-9308-CFA26BB2C1E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10480">
        <p14:flip dir="r"/>
      </p:transition>
    </mc:Choice>
    <mc:Fallback xmlns="">
      <p:transition spd="slow" advTm="104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36867" name="Content Placeholder 2"/>
          <p:cNvSpPr>
            <a:spLocks noGrp="1"/>
          </p:cNvSpPr>
          <p:nvPr>
            <p:ph idx="1"/>
          </p:nvPr>
        </p:nvSpPr>
        <p:spPr/>
        <p:txBody>
          <a:bodyPr/>
          <a:lstStyle/>
          <a:p>
            <a:r>
              <a:rPr lang="en-US" altLang="en-US" dirty="0"/>
              <a:t>The Iterator Pattern:</a:t>
            </a:r>
          </a:p>
          <a:p>
            <a:pPr lvl="1"/>
            <a:r>
              <a:rPr lang="en-SG" altLang="en-US" dirty="0"/>
              <a:t>Provides a way to access the elements of an aggregate object sequentially without exposing its underlying representation</a:t>
            </a:r>
            <a:endParaRPr lang="en-US" altLang="en-US" dirty="0"/>
          </a:p>
          <a:p>
            <a:endParaRPr lang="en-US" altLang="en-US" dirty="0"/>
          </a:p>
          <a:p>
            <a:r>
              <a:rPr lang="en-US" altLang="en-US" dirty="0"/>
              <a:t>Also known as</a:t>
            </a:r>
          </a:p>
          <a:p>
            <a:pPr lvl="1"/>
            <a:r>
              <a:rPr lang="en-US" altLang="en-US" dirty="0"/>
              <a:t>Cursor</a:t>
            </a:r>
            <a:endParaRPr lang="en-SG" altLang="en-US" dirty="0"/>
          </a:p>
        </p:txBody>
      </p:sp>
      <p:sp>
        <p:nvSpPr>
          <p:cNvPr id="36868"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EB5A5461-8065-43DF-907A-B2AF38BE630D}" type="slidenum">
              <a:rPr kumimoji="0" lang="en-US" altLang="en-US" sz="1200" b="0" smtClean="0"/>
              <a:pPr>
                <a:spcBef>
                  <a:spcPct val="50000"/>
                </a:spcBef>
                <a:buClrTx/>
                <a:buSzTx/>
                <a:buFontTx/>
                <a:buNone/>
              </a:pPr>
              <a:t>3</a:t>
            </a:fld>
            <a:endParaRPr kumimoji="0" lang="en-US" altLang="en-US" sz="1200" b="0" dirty="0"/>
          </a:p>
        </p:txBody>
      </p:sp>
      <p:sp>
        <p:nvSpPr>
          <p:cNvPr id="5" name="Rectangle 4">
            <a:extLst>
              <a:ext uri="{FF2B5EF4-FFF2-40B4-BE49-F238E27FC236}">
                <a16:creationId xmlns:a16="http://schemas.microsoft.com/office/drawing/2014/main" id="{515C9F58-5FF1-35ED-D4AF-F283423B307B}"/>
              </a:ext>
            </a:extLst>
          </p:cNvPr>
          <p:cNvSpPr/>
          <p:nvPr/>
        </p:nvSpPr>
        <p:spPr bwMode="auto">
          <a:xfrm>
            <a:off x="1143000" y="2133600"/>
            <a:ext cx="2438400" cy="4572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34E6B4A-7244-C06E-B015-FD2040644C05}"/>
              </a:ext>
            </a:extLst>
          </p:cNvPr>
          <p:cNvSpPr/>
          <p:nvPr/>
        </p:nvSpPr>
        <p:spPr bwMode="auto">
          <a:xfrm>
            <a:off x="3604161" y="2133600"/>
            <a:ext cx="1729839" cy="4572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8E6A0456-A401-B549-DC33-7F51EAD0C177}"/>
              </a:ext>
            </a:extLst>
          </p:cNvPr>
          <p:cNvSpPr/>
          <p:nvPr/>
        </p:nvSpPr>
        <p:spPr bwMode="auto">
          <a:xfrm>
            <a:off x="5334000" y="2133600"/>
            <a:ext cx="2895600" cy="4572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C1CA8FED-6EE4-D918-E36A-3F49003D39D3}"/>
              </a:ext>
            </a:extLst>
          </p:cNvPr>
          <p:cNvSpPr/>
          <p:nvPr/>
        </p:nvSpPr>
        <p:spPr bwMode="auto">
          <a:xfrm>
            <a:off x="1154380" y="2590800"/>
            <a:ext cx="3722419"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4637B032-AC79-5F35-E355-2F1CEC2579F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107835">
        <p14:flip dir="r"/>
      </p:transition>
    </mc:Choice>
    <mc:Fallback xmlns="">
      <p:transition spd="slow" advTm="1078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867">
                                            <p:txEl>
                                              <p:pRg st="3" end="3"/>
                                            </p:txEl>
                                          </p:spTgt>
                                        </p:tgtEl>
                                        <p:attrNameLst>
                                          <p:attrName>style.visibility</p:attrName>
                                        </p:attrNameLst>
                                      </p:cBhvr>
                                      <p:to>
                                        <p:strVal val="visible"/>
                                      </p:to>
                                    </p:set>
                                    <p:animEffect transition="in" filter="fade">
                                      <p:cBhvr>
                                        <p:cTn id="30" dur="500"/>
                                        <p:tgtEl>
                                          <p:spTgt spid="36867">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6867">
                                            <p:txEl>
                                              <p:pRg st="4" end="4"/>
                                            </p:txEl>
                                          </p:spTgt>
                                        </p:tgtEl>
                                        <p:attrNameLst>
                                          <p:attrName>style.visibility</p:attrName>
                                        </p:attrNameLst>
                                      </p:cBhvr>
                                      <p:to>
                                        <p:strVal val="visible"/>
                                      </p:to>
                                    </p:set>
                                    <p:animEffect transition="in" filter="fade">
                                      <p:cBhvr>
                                        <p:cTn id="33"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3"/>
                </p:tgtEl>
              </p:cMediaNode>
            </p:audio>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Applicability</a:t>
            </a:r>
          </a:p>
        </p:txBody>
      </p:sp>
      <p:sp>
        <p:nvSpPr>
          <p:cNvPr id="37891" name="Content Placeholder 2"/>
          <p:cNvSpPr>
            <a:spLocks noGrp="1"/>
          </p:cNvSpPr>
          <p:nvPr>
            <p:ph idx="1"/>
          </p:nvPr>
        </p:nvSpPr>
        <p:spPr/>
        <p:txBody>
          <a:bodyPr/>
          <a:lstStyle/>
          <a:p>
            <a:r>
              <a:rPr lang="en-US" altLang="en-US" sz="2800" dirty="0"/>
              <a:t>Often you may have to move through a collection (List, Queue, </a:t>
            </a:r>
            <a:r>
              <a:rPr lang="en-US" altLang="en-US" sz="2800" dirty="0" err="1"/>
              <a:t>HashTable</a:t>
            </a:r>
            <a:r>
              <a:rPr lang="en-US" altLang="en-US" sz="2800" dirty="0"/>
              <a:t>, Dictionary…)</a:t>
            </a:r>
          </a:p>
          <a:p>
            <a:pPr>
              <a:lnSpc>
                <a:spcPct val="90000"/>
              </a:lnSpc>
            </a:pPr>
            <a:r>
              <a:rPr lang="en-US" altLang="en-US" sz="2800" dirty="0"/>
              <a:t>If it’s an array, then this is easy</a:t>
            </a:r>
          </a:p>
          <a:p>
            <a:pPr>
              <a:lnSpc>
                <a:spcPct val="90000"/>
              </a:lnSpc>
            </a:pPr>
            <a:r>
              <a:rPr lang="en-US" altLang="en-US" sz="2800" dirty="0"/>
              <a:t>But it’s not trivial if it’s a more complicated data structure</a:t>
            </a:r>
          </a:p>
          <a:p>
            <a:pPr lvl="1">
              <a:lnSpc>
                <a:spcPct val="90000"/>
              </a:lnSpc>
            </a:pPr>
            <a:r>
              <a:rPr lang="en-US" altLang="en-US" sz="2400" dirty="0"/>
              <a:t>Tree, dictionary, etc.</a:t>
            </a:r>
          </a:p>
          <a:p>
            <a:r>
              <a:rPr lang="en-US" altLang="en-US" sz="2800" dirty="0"/>
              <a:t>The code using the iteration should not have to know the details of the data structure being used</a:t>
            </a:r>
          </a:p>
          <a:p>
            <a:endParaRPr lang="en-US" altLang="en-US" dirty="0"/>
          </a:p>
        </p:txBody>
      </p:sp>
      <p:sp>
        <p:nvSpPr>
          <p:cNvPr id="37892"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77DABFE0-6EAC-4006-9DDD-2718038ADE39}" type="slidenum">
              <a:rPr kumimoji="0" lang="en-US" altLang="en-US" sz="1200" b="0" smtClean="0"/>
              <a:pPr>
                <a:spcBef>
                  <a:spcPct val="50000"/>
                </a:spcBef>
                <a:buClrTx/>
                <a:buSzTx/>
                <a:buFontTx/>
                <a:buNone/>
              </a:pPr>
              <a:t>4</a:t>
            </a:fld>
            <a:endParaRPr kumimoji="0" lang="en-US" altLang="en-US" sz="1200" b="0" dirty="0"/>
          </a:p>
        </p:txBody>
      </p:sp>
      <p:pic>
        <p:nvPicPr>
          <p:cNvPr id="6" name="Audio 5">
            <a:hlinkClick r:id="" action="ppaction://media"/>
            <a:extLst>
              <a:ext uri="{FF2B5EF4-FFF2-40B4-BE49-F238E27FC236}">
                <a16:creationId xmlns:a16="http://schemas.microsoft.com/office/drawing/2014/main" id="{1F6F63BE-6B5E-A3D5-7A82-278E4937906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78014">
        <p14:flip dir="r"/>
      </p:transition>
    </mc:Choice>
    <mc:Fallback xmlns="">
      <p:transition spd="slow" advTm="780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891">
                                            <p:txEl>
                                              <p:pRg st="4" end="4"/>
                                            </p:txEl>
                                          </p:spTgt>
                                        </p:tgtEl>
                                        <p:attrNameLst>
                                          <p:attrName>style.visibility</p:attrName>
                                        </p:attrNameLst>
                                      </p:cBhvr>
                                      <p:to>
                                        <p:strVal val="visible"/>
                                      </p:to>
                                    </p:set>
                                    <p:animEffect transition="in" filter="fade">
                                      <p:cBhvr>
                                        <p:cTn id="11" dur="500"/>
                                        <p:tgtEl>
                                          <p:spTgt spid="37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Motivation</a:t>
            </a:r>
          </a:p>
        </p:txBody>
      </p:sp>
      <p:sp>
        <p:nvSpPr>
          <p:cNvPr id="38915" name="Content Placeholder 2"/>
          <p:cNvSpPr>
            <a:spLocks noGrp="1"/>
          </p:cNvSpPr>
          <p:nvPr>
            <p:ph idx="1"/>
          </p:nvPr>
        </p:nvSpPr>
        <p:spPr/>
        <p:txBody>
          <a:bodyPr/>
          <a:lstStyle/>
          <a:p>
            <a:r>
              <a:rPr lang="en-US" altLang="en-US"/>
              <a:t>This pattern answers the question: </a:t>
            </a:r>
            <a:r>
              <a:rPr lang="en-US" altLang="en-US">
                <a:solidFill>
                  <a:srgbClr val="BF4D00"/>
                </a:solidFill>
              </a:rPr>
              <a:t>How do you provide a standard interface for moving through a collection of objects whose data structure is unknown</a:t>
            </a:r>
            <a:r>
              <a:rPr lang="en-US" altLang="en-US">
                <a:solidFill>
                  <a:schemeClr val="tx2"/>
                </a:solidFill>
              </a:rPr>
              <a:t>?</a:t>
            </a:r>
          </a:p>
          <a:p>
            <a:endParaRPr lang="en-US" altLang="en-US"/>
          </a:p>
        </p:txBody>
      </p:sp>
      <p:sp>
        <p:nvSpPr>
          <p:cNvPr id="38916"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55FF6E22-BC83-407F-A89F-A4F94A5EF322}" type="slidenum">
              <a:rPr kumimoji="0" lang="en-US" altLang="en-US" sz="1200" b="0" smtClean="0"/>
              <a:pPr>
                <a:spcBef>
                  <a:spcPct val="50000"/>
                </a:spcBef>
                <a:buClrTx/>
                <a:buSzTx/>
                <a:buFontTx/>
                <a:buNone/>
              </a:pPr>
              <a:t>5</a:t>
            </a:fld>
            <a:endParaRPr kumimoji="0" lang="en-US" altLang="en-US" sz="1200" b="0" dirty="0"/>
          </a:p>
        </p:txBody>
      </p:sp>
      <p:pic>
        <p:nvPicPr>
          <p:cNvPr id="5" name="Audio 4">
            <a:hlinkClick r:id="" action="ppaction://media"/>
            <a:extLst>
              <a:ext uri="{FF2B5EF4-FFF2-40B4-BE49-F238E27FC236}">
                <a16:creationId xmlns:a16="http://schemas.microsoft.com/office/drawing/2014/main" id="{AA8DDDA2-16EF-B958-9647-9DC1F91CC1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23968">
        <p14:flip dir="r"/>
      </p:transition>
    </mc:Choice>
    <mc:Fallback xmlns="">
      <p:transition spd="slow" advTm="23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The Iterator Pattern</a:t>
            </a:r>
            <a:endParaRPr lang="en-SG"/>
          </a:p>
        </p:txBody>
      </p:sp>
      <p:sp>
        <p:nvSpPr>
          <p:cNvPr id="39939"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5EFEB0EF-D77A-4228-9A3C-0EFB5E69B90B}" type="slidenum">
              <a:rPr kumimoji="0" lang="en-US" altLang="en-US" sz="1200" b="0" smtClean="0"/>
              <a:pPr>
                <a:spcBef>
                  <a:spcPct val="50000"/>
                </a:spcBef>
                <a:buClrTx/>
                <a:buSzTx/>
                <a:buFontTx/>
                <a:buNone/>
              </a:pPr>
              <a:t>6</a:t>
            </a:fld>
            <a:endParaRPr kumimoji="0" lang="en-US" altLang="en-US" sz="1200" b="0" dirty="0"/>
          </a:p>
        </p:txBody>
      </p:sp>
      <p:pic>
        <p:nvPicPr>
          <p:cNvPr id="3994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63" y="1219200"/>
            <a:ext cx="77533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a:spLocks noChangeArrowheads="1"/>
          </p:cNvSpPr>
          <p:nvPr/>
        </p:nvSpPr>
        <p:spPr bwMode="auto">
          <a:xfrm>
            <a:off x="4503738" y="1587500"/>
            <a:ext cx="790575" cy="354013"/>
          </a:xfrm>
          <a:prstGeom prst="rect">
            <a:avLst/>
          </a:prstGeom>
          <a:noFill/>
          <a:ln w="19050">
            <a:solidFill>
              <a:schemeClr val="tx1">
                <a:alpha val="25098"/>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700">
                <a:latin typeface="Arial" panose="020B0604020202020204" pitchFamily="34" charset="0"/>
                <a:cs typeface="Arial" panose="020B0604020202020204" pitchFamily="34" charset="0"/>
              </a:rPr>
              <a:t>Client</a:t>
            </a:r>
            <a:endParaRPr kumimoji="0" lang="en-SG" altLang="en-US" sz="1700">
              <a:latin typeface="Arial" panose="020B0604020202020204" pitchFamily="34" charset="0"/>
              <a:cs typeface="Arial" panose="020B0604020202020204" pitchFamily="34" charset="0"/>
            </a:endParaRPr>
          </a:p>
        </p:txBody>
      </p:sp>
      <p:cxnSp>
        <p:nvCxnSpPr>
          <p:cNvPr id="5" name="Straight Arrow Connector 4"/>
          <p:cNvCxnSpPr>
            <a:cxnSpLocks noChangeShapeType="1"/>
            <a:stCxn id="3" idx="1"/>
          </p:cNvCxnSpPr>
          <p:nvPr/>
        </p:nvCxnSpPr>
        <p:spPr bwMode="auto">
          <a:xfrm flipH="1">
            <a:off x="3581400" y="1763713"/>
            <a:ext cx="922338" cy="0"/>
          </a:xfrm>
          <a:prstGeom prst="straightConnector1">
            <a:avLst/>
          </a:prstGeom>
          <a:noFill/>
          <a:ln w="19050" algn="ctr">
            <a:solidFill>
              <a:schemeClr val="tx1">
                <a:alpha val="25098"/>
              </a:schemeClr>
            </a:solidFill>
            <a:round/>
            <a:headEnd type="none" w="sm" len="sm"/>
            <a:tailEnd type="arrow" w="lg" len="lg"/>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5294313" y="1751013"/>
            <a:ext cx="877887" cy="0"/>
          </a:xfrm>
          <a:prstGeom prst="straightConnector1">
            <a:avLst/>
          </a:prstGeom>
          <a:noFill/>
          <a:ln w="19050" algn="ctr">
            <a:solidFill>
              <a:schemeClr val="tx1">
                <a:alpha val="25098"/>
              </a:schemeClr>
            </a:solidFill>
            <a:round/>
            <a:headEnd type="none" w="sm" len="sm"/>
            <a:tailEnd type="arrow" w="lg" len="lg"/>
          </a:ln>
          <a:extLst>
            <a:ext uri="{909E8E84-426E-40DD-AFC4-6F175D3DCCD1}">
              <a14:hiddenFill xmlns:a14="http://schemas.microsoft.com/office/drawing/2010/main">
                <a:noFill/>
              </a14:hiddenFill>
            </a:ext>
          </a:extLst>
        </p:spPr>
      </p:cxnSp>
      <p:sp>
        <p:nvSpPr>
          <p:cNvPr id="39944" name="Rectangle 7"/>
          <p:cNvSpPr>
            <a:spLocks noChangeArrowheads="1"/>
          </p:cNvSpPr>
          <p:nvPr/>
        </p:nvSpPr>
        <p:spPr bwMode="auto">
          <a:xfrm>
            <a:off x="5791200" y="3962400"/>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39945" name="Rectangle 9"/>
          <p:cNvSpPr>
            <a:spLocks noChangeArrowheads="1"/>
          </p:cNvSpPr>
          <p:nvPr/>
        </p:nvSpPr>
        <p:spPr bwMode="auto">
          <a:xfrm>
            <a:off x="3886200" y="3979863"/>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6" name="Rectangle 5">
            <a:extLst>
              <a:ext uri="{FF2B5EF4-FFF2-40B4-BE49-F238E27FC236}">
                <a16:creationId xmlns:a16="http://schemas.microsoft.com/office/drawing/2014/main" id="{C9A08995-980A-C19F-429E-D702CED41266}"/>
              </a:ext>
            </a:extLst>
          </p:cNvPr>
          <p:cNvSpPr/>
          <p:nvPr/>
        </p:nvSpPr>
        <p:spPr bwMode="auto">
          <a:xfrm>
            <a:off x="1184790" y="3124201"/>
            <a:ext cx="2472810" cy="1066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E149340-D874-61B4-F889-B3A6FAAFB0B5}"/>
              </a:ext>
            </a:extLst>
          </p:cNvPr>
          <p:cNvSpPr/>
          <p:nvPr/>
        </p:nvSpPr>
        <p:spPr bwMode="auto">
          <a:xfrm>
            <a:off x="990599" y="1379519"/>
            <a:ext cx="2635251" cy="830282"/>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8310465E-724C-4377-5664-463756E8696A}"/>
              </a:ext>
            </a:extLst>
          </p:cNvPr>
          <p:cNvSpPr/>
          <p:nvPr/>
        </p:nvSpPr>
        <p:spPr bwMode="auto">
          <a:xfrm>
            <a:off x="627062" y="4525491"/>
            <a:ext cx="3876675" cy="103711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E81F19DA-9A28-2D9A-966A-5E45E34E9713}"/>
              </a:ext>
            </a:extLst>
          </p:cNvPr>
          <p:cNvSpPr/>
          <p:nvPr/>
        </p:nvSpPr>
        <p:spPr bwMode="auto">
          <a:xfrm>
            <a:off x="6324600" y="2979717"/>
            <a:ext cx="2055813" cy="1363683"/>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D1846EAD-60E4-8E42-0A27-6F0A7362A9BA}"/>
              </a:ext>
            </a:extLst>
          </p:cNvPr>
          <p:cNvSpPr/>
          <p:nvPr/>
        </p:nvSpPr>
        <p:spPr bwMode="auto">
          <a:xfrm>
            <a:off x="6163891" y="1189018"/>
            <a:ext cx="2055813" cy="1363683"/>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806583E9-E197-3BF8-16E0-F920CA53889B}"/>
              </a:ext>
            </a:extLst>
          </p:cNvPr>
          <p:cNvSpPr/>
          <p:nvPr/>
        </p:nvSpPr>
        <p:spPr bwMode="auto">
          <a:xfrm>
            <a:off x="6391667" y="3374075"/>
            <a:ext cx="1447800" cy="22859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27B3998E-7160-A5EB-14F2-E0B65C92BF8B}"/>
              </a:ext>
            </a:extLst>
          </p:cNvPr>
          <p:cNvSpPr/>
          <p:nvPr/>
        </p:nvSpPr>
        <p:spPr bwMode="auto">
          <a:xfrm>
            <a:off x="6391666" y="3602675"/>
            <a:ext cx="1828037" cy="25408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6" name="Rectangle 15">
            <a:extLst>
              <a:ext uri="{FF2B5EF4-FFF2-40B4-BE49-F238E27FC236}">
                <a16:creationId xmlns:a16="http://schemas.microsoft.com/office/drawing/2014/main" id="{694C50CF-AC71-A563-67C8-E96356835B5A}"/>
              </a:ext>
            </a:extLst>
          </p:cNvPr>
          <p:cNvSpPr/>
          <p:nvPr/>
        </p:nvSpPr>
        <p:spPr bwMode="auto">
          <a:xfrm>
            <a:off x="6243832" y="2092427"/>
            <a:ext cx="1295400" cy="228599"/>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7" name="Rectangle 16">
            <a:extLst>
              <a:ext uri="{FF2B5EF4-FFF2-40B4-BE49-F238E27FC236}">
                <a16:creationId xmlns:a16="http://schemas.microsoft.com/office/drawing/2014/main" id="{75B785BB-FBF8-50E9-7150-5AE9C822A7E9}"/>
              </a:ext>
            </a:extLst>
          </p:cNvPr>
          <p:cNvSpPr/>
          <p:nvPr/>
        </p:nvSpPr>
        <p:spPr bwMode="auto">
          <a:xfrm>
            <a:off x="6438405" y="3892774"/>
            <a:ext cx="1295400" cy="228599"/>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8" name="Oval 17">
            <a:extLst>
              <a:ext uri="{FF2B5EF4-FFF2-40B4-BE49-F238E27FC236}">
                <a16:creationId xmlns:a16="http://schemas.microsoft.com/office/drawing/2014/main" id="{D0BB9DE9-EC08-BD82-EECD-3AD223DC4FF5}"/>
              </a:ext>
            </a:extLst>
          </p:cNvPr>
          <p:cNvSpPr/>
          <p:nvPr/>
        </p:nvSpPr>
        <p:spPr bwMode="auto">
          <a:xfrm>
            <a:off x="3645001" y="3505200"/>
            <a:ext cx="2679597" cy="838200"/>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016EE823-5ABC-D423-6E16-69A377478EE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132270">
        <p14:flip dir="r"/>
      </p:transition>
    </mc:Choice>
    <mc:Fallback xmlns="">
      <p:transition spd="slow" advTm="1322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1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heel(1)">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13"/>
                </p:tgtEl>
              </p:cMediaNode>
            </p:audio>
          </p:childTnLst>
        </p:cTn>
      </p:par>
    </p:tnLst>
    <p:bldLst>
      <p:bldP spid="3" grpId="0" animBg="1"/>
      <p:bldP spid="6" grpId="0" animBg="1"/>
      <p:bldP spid="7" grpId="0" animBg="1"/>
      <p:bldP spid="8" grpId="0" animBg="1"/>
      <p:bldP spid="10" grpId="0" animBg="1"/>
      <p:bldP spid="11" grpId="0" animBg="1"/>
      <p:bldP spid="12" grpId="0" animBg="1"/>
      <p:bldP spid="14"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41987" name="Content Placeholder 2"/>
          <p:cNvSpPr>
            <a:spLocks noGrp="1"/>
          </p:cNvSpPr>
          <p:nvPr>
            <p:ph idx="1"/>
          </p:nvPr>
        </p:nvSpPr>
        <p:spPr/>
        <p:txBody>
          <a:bodyPr/>
          <a:lstStyle/>
          <a:p>
            <a:pPr>
              <a:lnSpc>
                <a:spcPct val="90000"/>
              </a:lnSpc>
            </a:pPr>
            <a:r>
              <a:rPr lang="en-US" altLang="en-US" dirty="0"/>
              <a:t>The </a:t>
            </a:r>
            <a:r>
              <a:rPr lang="en-US" altLang="en-US" dirty="0">
                <a:solidFill>
                  <a:schemeClr val="folHlink"/>
                </a:solidFill>
              </a:rPr>
              <a:t>Iterator</a:t>
            </a:r>
            <a:r>
              <a:rPr lang="en-US" altLang="en-US" dirty="0"/>
              <a:t> defines the interface for accessing &amp; traversing elements</a:t>
            </a:r>
          </a:p>
          <a:p>
            <a:pPr lvl="1">
              <a:lnSpc>
                <a:spcPct val="90000"/>
              </a:lnSpc>
            </a:pPr>
            <a:r>
              <a:rPr lang="en-US" altLang="en-US" dirty="0">
                <a:latin typeface="Courier New" panose="02070309020205020404" pitchFamily="49" charset="0"/>
                <a:cs typeface="Courier New" panose="02070309020205020404" pitchFamily="49" charset="0"/>
              </a:rPr>
              <a:t>next()</a:t>
            </a:r>
            <a:r>
              <a:rPr lang="en-US" altLang="en-US" dirty="0"/>
              <a:t> advances to the next element and returns it as an Object</a:t>
            </a:r>
          </a:p>
          <a:p>
            <a:pPr lvl="1">
              <a:lnSpc>
                <a:spcPct val="90000"/>
              </a:lnSpc>
            </a:pPr>
            <a:r>
              <a:rPr lang="en-US" altLang="en-US" dirty="0" err="1">
                <a:latin typeface="Courier New" panose="02070309020205020404" pitchFamily="49" charset="0"/>
                <a:cs typeface="Courier New" panose="02070309020205020404" pitchFamily="49" charset="0"/>
              </a:rPr>
              <a:t>hasNext</a:t>
            </a:r>
            <a:r>
              <a:rPr lang="en-US" altLang="en-US" dirty="0">
                <a:latin typeface="Courier New" panose="02070309020205020404" pitchFamily="49" charset="0"/>
                <a:cs typeface="Courier New" panose="02070309020205020404" pitchFamily="49" charset="0"/>
              </a:rPr>
              <a:t>()</a:t>
            </a:r>
            <a:r>
              <a:rPr lang="en-US" altLang="en-US" dirty="0"/>
              <a:t> returns true if there is another element in the aggregate, false otherwise</a:t>
            </a:r>
          </a:p>
          <a:p>
            <a:pPr lvl="1">
              <a:lnSpc>
                <a:spcPct val="90000"/>
              </a:lnSpc>
            </a:pPr>
            <a:endParaRPr lang="en-US" altLang="en-US" dirty="0"/>
          </a:p>
          <a:p>
            <a:pPr>
              <a:lnSpc>
                <a:spcPct val="90000"/>
              </a:lnSpc>
            </a:pPr>
            <a:r>
              <a:rPr lang="en-US" altLang="en-US" dirty="0"/>
              <a:t>The </a:t>
            </a:r>
            <a:r>
              <a:rPr lang="en-US" altLang="en-US" dirty="0">
                <a:solidFill>
                  <a:schemeClr val="folHlink"/>
                </a:solidFill>
              </a:rPr>
              <a:t>Aggregate</a:t>
            </a:r>
            <a:r>
              <a:rPr lang="en-US" altLang="en-US" dirty="0"/>
              <a:t> defines the interface for creating an iterator object</a:t>
            </a:r>
          </a:p>
        </p:txBody>
      </p:sp>
      <p:sp>
        <p:nvSpPr>
          <p:cNvPr id="41988"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D68C7131-3F35-4018-9CA1-3AB57181E06C}" type="slidenum">
              <a:rPr kumimoji="0" lang="en-US" altLang="en-US" sz="1200" b="0" smtClean="0"/>
              <a:pPr>
                <a:spcBef>
                  <a:spcPct val="50000"/>
                </a:spcBef>
                <a:buClrTx/>
                <a:buSzTx/>
                <a:buFontTx/>
                <a:buNone/>
              </a:pPr>
              <a:t>7</a:t>
            </a:fld>
            <a:endParaRPr kumimoji="0" lang="en-US" altLang="en-US" sz="1200" b="0" dirty="0"/>
          </a:p>
        </p:txBody>
      </p:sp>
      <p:pic>
        <p:nvPicPr>
          <p:cNvPr id="5" name="Audio 4">
            <a:hlinkClick r:id="" action="ppaction://media"/>
            <a:extLst>
              <a:ext uri="{FF2B5EF4-FFF2-40B4-BE49-F238E27FC236}">
                <a16:creationId xmlns:a16="http://schemas.microsoft.com/office/drawing/2014/main" id="{791C91CC-30D0-966E-621B-60C6C6F29BC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30450">
        <p14:flip dir="r"/>
      </p:transition>
    </mc:Choice>
    <mc:Fallback xmlns="">
      <p:transition spd="slow" advTm="30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987">
                                            <p:txEl>
                                              <p:pRg st="0" end="0"/>
                                            </p:txEl>
                                          </p:spTgt>
                                        </p:tgtEl>
                                        <p:attrNameLst>
                                          <p:attrName>style.visibility</p:attrName>
                                        </p:attrNameLst>
                                      </p:cBhvr>
                                      <p:to>
                                        <p:strVal val="visible"/>
                                      </p:to>
                                    </p:set>
                                    <p:animEffect transition="in" filter="fade">
                                      <p:cBhvr>
                                        <p:cTn id="11" dur="500"/>
                                        <p:tgtEl>
                                          <p:spTgt spid="4198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500"/>
                                        <p:tgtEl>
                                          <p:spTgt spid="4198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fade">
                                      <p:cBhvr>
                                        <p:cTn id="17" dur="500"/>
                                        <p:tgtEl>
                                          <p:spTgt spid="41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7">
                                            <p:txEl>
                                              <p:pRg st="4" end="4"/>
                                            </p:txEl>
                                          </p:spTgt>
                                        </p:tgtEl>
                                        <p:attrNameLst>
                                          <p:attrName>style.visibility</p:attrName>
                                        </p:attrNameLst>
                                      </p:cBhvr>
                                      <p:to>
                                        <p:strVal val="visible"/>
                                      </p:to>
                                    </p:set>
                                    <p:animEffect transition="in" filter="fade">
                                      <p:cBhvr>
                                        <p:cTn id="22"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Key Participants</a:t>
            </a:r>
            <a:endParaRPr lang="en-SG"/>
          </a:p>
        </p:txBody>
      </p:sp>
      <p:sp>
        <p:nvSpPr>
          <p:cNvPr id="44035" name="Content Placeholder 2"/>
          <p:cNvSpPr>
            <a:spLocks noGrp="1"/>
          </p:cNvSpPr>
          <p:nvPr>
            <p:ph idx="1"/>
          </p:nvPr>
        </p:nvSpPr>
        <p:spPr/>
        <p:txBody>
          <a:bodyPr/>
          <a:lstStyle/>
          <a:p>
            <a:pPr>
              <a:lnSpc>
                <a:spcPct val="90000"/>
              </a:lnSpc>
            </a:pPr>
            <a:r>
              <a:rPr lang="en-US" altLang="en-US" dirty="0"/>
              <a:t>The </a:t>
            </a:r>
            <a:r>
              <a:rPr lang="en-US" altLang="en-US" dirty="0" err="1">
                <a:solidFill>
                  <a:schemeClr val="folHlink"/>
                </a:solidFill>
              </a:rPr>
              <a:t>ConcreteIterator</a:t>
            </a:r>
            <a:r>
              <a:rPr lang="en-US" altLang="en-US" dirty="0"/>
              <a:t> </a:t>
            </a:r>
          </a:p>
          <a:p>
            <a:pPr lvl="1">
              <a:lnSpc>
                <a:spcPct val="90000"/>
              </a:lnSpc>
            </a:pPr>
            <a:r>
              <a:rPr lang="en-US" altLang="en-US" dirty="0"/>
              <a:t>Implements the Iterator interface</a:t>
            </a:r>
          </a:p>
          <a:p>
            <a:pPr lvl="1">
              <a:lnSpc>
                <a:spcPct val="90000"/>
              </a:lnSpc>
            </a:pPr>
            <a:r>
              <a:rPr lang="en-US" altLang="en-US" dirty="0"/>
              <a:t>Keeps track of current position</a:t>
            </a:r>
          </a:p>
          <a:p>
            <a:pPr lvl="1">
              <a:lnSpc>
                <a:spcPct val="90000"/>
              </a:lnSpc>
            </a:pPr>
            <a:endParaRPr lang="en-US" altLang="en-US" dirty="0"/>
          </a:p>
          <a:p>
            <a:pPr>
              <a:lnSpc>
                <a:spcPct val="90000"/>
              </a:lnSpc>
            </a:pPr>
            <a:r>
              <a:rPr lang="en-US" altLang="en-US" dirty="0"/>
              <a:t>The </a:t>
            </a:r>
            <a:r>
              <a:rPr lang="en-US" altLang="en-US" dirty="0" err="1">
                <a:solidFill>
                  <a:schemeClr val="folHlink"/>
                </a:solidFill>
              </a:rPr>
              <a:t>ConcreteAggregate</a:t>
            </a:r>
            <a:r>
              <a:rPr lang="en-US" altLang="en-US" dirty="0"/>
              <a:t> implements the Iterator creation interface to return an instance of a </a:t>
            </a:r>
            <a:r>
              <a:rPr lang="en-US" altLang="en-US" dirty="0" err="1"/>
              <a:t>ConcreteIterator</a:t>
            </a:r>
            <a:endParaRPr lang="en-US" altLang="en-US" dirty="0"/>
          </a:p>
          <a:p>
            <a:endParaRPr lang="en-SG" altLang="en-US" dirty="0"/>
          </a:p>
        </p:txBody>
      </p:sp>
      <p:sp>
        <p:nvSpPr>
          <p:cNvPr id="44036"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FD50BAC0-C7AE-4E7B-92DF-4D22B5066A5A}" type="slidenum">
              <a:rPr kumimoji="0" lang="en-US" altLang="en-US" sz="1200" b="0" smtClean="0"/>
              <a:pPr>
                <a:spcBef>
                  <a:spcPct val="50000"/>
                </a:spcBef>
                <a:buClrTx/>
                <a:buSzTx/>
                <a:buFontTx/>
                <a:buNone/>
              </a:pPr>
              <a:t>8</a:t>
            </a:fld>
            <a:endParaRPr kumimoji="0" lang="en-US" altLang="en-US" sz="1200" b="0" dirty="0"/>
          </a:p>
        </p:txBody>
      </p:sp>
      <p:pic>
        <p:nvPicPr>
          <p:cNvPr id="5" name="Audio 4">
            <a:hlinkClick r:id="" action="ppaction://media"/>
            <a:extLst>
              <a:ext uri="{FF2B5EF4-FFF2-40B4-BE49-F238E27FC236}">
                <a16:creationId xmlns:a16="http://schemas.microsoft.com/office/drawing/2014/main" id="{94EC23D5-7036-A2B3-308A-1C135A557E4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30008">
        <p14:flip dir="r"/>
      </p:transition>
    </mc:Choice>
    <mc:Fallback xmlns="">
      <p:transition spd="slow" advTm="300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4035">
                                            <p:txEl>
                                              <p:pRg st="0" end="0"/>
                                            </p:txEl>
                                          </p:spTgt>
                                        </p:tgtEl>
                                        <p:attrNameLst>
                                          <p:attrName>style.visibility</p:attrName>
                                        </p:attrNameLst>
                                      </p:cBhvr>
                                      <p:to>
                                        <p:strVal val="visible"/>
                                      </p:to>
                                    </p:set>
                                    <p:animEffect transition="in" filter="fade">
                                      <p:cBhvr>
                                        <p:cTn id="9" dur="500"/>
                                        <p:tgtEl>
                                          <p:spTgt spid="44035">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fade">
                                      <p:cBhvr>
                                        <p:cTn id="12" dur="500"/>
                                        <p:tgtEl>
                                          <p:spTgt spid="4403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Effect transition="in" filter="fade">
                                      <p:cBhvr>
                                        <p:cTn id="15" dur="500"/>
                                        <p:tgtEl>
                                          <p:spTgt spid="440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035">
                                            <p:txEl>
                                              <p:pRg st="4" end="4"/>
                                            </p:txEl>
                                          </p:spTgt>
                                        </p:tgtEl>
                                        <p:attrNameLst>
                                          <p:attrName>style.visibility</p:attrName>
                                        </p:attrNameLst>
                                      </p:cBhvr>
                                      <p:to>
                                        <p:strVal val="visible"/>
                                      </p:to>
                                    </p:set>
                                    <p:animEffect transition="in" filter="fade">
                                      <p:cBhvr>
                                        <p:cTn id="20" dur="5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Iterator Pattern</a:t>
            </a:r>
          </a:p>
        </p:txBody>
      </p:sp>
      <p:sp>
        <p:nvSpPr>
          <p:cNvPr id="45059"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10</a:t>
            </a:r>
            <a:br>
              <a:rPr kumimoji="0" lang="en-US" altLang="en-US" sz="1200" b="0" dirty="0"/>
            </a:br>
            <a:r>
              <a:rPr kumimoji="0" lang="en-US" altLang="en-US" sz="1200" b="0" dirty="0"/>
              <a:t> Slide </a:t>
            </a:r>
            <a:fld id="{9A923193-67ED-4948-8994-A68ACBDE5159}" type="slidenum">
              <a:rPr kumimoji="0" lang="en-US" altLang="en-US" sz="1200" b="0" smtClean="0"/>
              <a:pPr>
                <a:spcBef>
                  <a:spcPct val="50000"/>
                </a:spcBef>
                <a:buClrTx/>
                <a:buSzTx/>
                <a:buFontTx/>
                <a:buNone/>
              </a:pPr>
              <a:t>9</a:t>
            </a:fld>
            <a:endParaRPr kumimoji="0" lang="en-US" altLang="en-US" sz="1200" b="0" dirty="0"/>
          </a:p>
        </p:txBody>
      </p:sp>
      <p:pic>
        <p:nvPicPr>
          <p:cNvPr id="4506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38" y="1296988"/>
            <a:ext cx="717232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Rectangle 5"/>
          <p:cNvSpPr>
            <a:spLocks noChangeArrowheads="1"/>
          </p:cNvSpPr>
          <p:nvPr/>
        </p:nvSpPr>
        <p:spPr bwMode="auto">
          <a:xfrm>
            <a:off x="993775" y="1066800"/>
            <a:ext cx="7388225" cy="4916488"/>
          </a:xfrm>
          <a:prstGeom prst="rect">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45062" name="TextBox 6"/>
          <p:cNvSpPr txBox="1">
            <a:spLocks noChangeArrowheads="1"/>
          </p:cNvSpPr>
          <p:nvPr/>
        </p:nvSpPr>
        <p:spPr bwMode="auto">
          <a:xfrm>
            <a:off x="1006475" y="1081088"/>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a:latin typeface="Verdana" panose="020B0604030504040204" pitchFamily="34" charset="0"/>
              </a:rPr>
              <a:t>sd </a:t>
            </a:r>
            <a:r>
              <a:rPr kumimoji="0" lang="en-US" altLang="en-US" sz="1400" b="0">
                <a:latin typeface="Verdana" panose="020B0604030504040204" pitchFamily="34" charset="0"/>
              </a:rPr>
              <a:t>processAll</a:t>
            </a:r>
            <a:endParaRPr kumimoji="0" lang="en-SG" altLang="en-US" sz="1400">
              <a:latin typeface="Verdana" panose="020B0604030504040204" pitchFamily="34" charset="0"/>
            </a:endParaRPr>
          </a:p>
        </p:txBody>
      </p:sp>
      <p:cxnSp>
        <p:nvCxnSpPr>
          <p:cNvPr id="45063" name="Straight Connector 7"/>
          <p:cNvCxnSpPr>
            <a:cxnSpLocks noChangeShapeType="1"/>
          </p:cNvCxnSpPr>
          <p:nvPr/>
        </p:nvCxnSpPr>
        <p:spPr bwMode="auto">
          <a:xfrm>
            <a:off x="2465388" y="1066800"/>
            <a:ext cx="0" cy="192088"/>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5064" name="Straight Connector 8"/>
          <p:cNvCxnSpPr>
            <a:cxnSpLocks noChangeShapeType="1"/>
          </p:cNvCxnSpPr>
          <p:nvPr/>
        </p:nvCxnSpPr>
        <p:spPr bwMode="auto">
          <a:xfrm>
            <a:off x="993775" y="1420813"/>
            <a:ext cx="1368425"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5065" name="Straight Connector 9"/>
          <p:cNvCxnSpPr>
            <a:cxnSpLocks noChangeShapeType="1"/>
          </p:cNvCxnSpPr>
          <p:nvPr/>
        </p:nvCxnSpPr>
        <p:spPr bwMode="auto">
          <a:xfrm flipV="1">
            <a:off x="2362200" y="1236663"/>
            <a:ext cx="103188" cy="182562"/>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 name="Rectangle 3">
            <a:extLst>
              <a:ext uri="{FF2B5EF4-FFF2-40B4-BE49-F238E27FC236}">
                <a16:creationId xmlns:a16="http://schemas.microsoft.com/office/drawing/2014/main" id="{44E0F650-9B72-766D-AC88-B4DD89B38790}"/>
              </a:ext>
            </a:extLst>
          </p:cNvPr>
          <p:cNvSpPr/>
          <p:nvPr/>
        </p:nvSpPr>
        <p:spPr bwMode="auto">
          <a:xfrm>
            <a:off x="4114801" y="1981200"/>
            <a:ext cx="16764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ADD35E80-9B8F-CE4C-44A9-E46409B02609}"/>
              </a:ext>
            </a:extLst>
          </p:cNvPr>
          <p:cNvSpPr/>
          <p:nvPr/>
        </p:nvSpPr>
        <p:spPr bwMode="auto">
          <a:xfrm>
            <a:off x="5375413" y="2372208"/>
            <a:ext cx="16764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197AD98D-1834-32B6-8FA7-74C39BB00B6F}"/>
              </a:ext>
            </a:extLst>
          </p:cNvPr>
          <p:cNvSpPr/>
          <p:nvPr/>
        </p:nvSpPr>
        <p:spPr bwMode="auto">
          <a:xfrm>
            <a:off x="2716696" y="3010590"/>
            <a:ext cx="18288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C73721CE-C222-DE43-8324-EC43984581EA}"/>
              </a:ext>
            </a:extLst>
          </p:cNvPr>
          <p:cNvSpPr/>
          <p:nvPr/>
        </p:nvSpPr>
        <p:spPr bwMode="auto">
          <a:xfrm>
            <a:off x="3276600" y="3712057"/>
            <a:ext cx="11430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2605542-A04F-EB7A-E724-406587987479}"/>
              </a:ext>
            </a:extLst>
          </p:cNvPr>
          <p:cNvSpPr/>
          <p:nvPr/>
        </p:nvSpPr>
        <p:spPr bwMode="auto">
          <a:xfrm>
            <a:off x="3059596" y="4344539"/>
            <a:ext cx="11430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F2C3F5A2-86E4-1B56-A507-326C9215AECD}"/>
              </a:ext>
            </a:extLst>
          </p:cNvPr>
          <p:cNvSpPr/>
          <p:nvPr/>
        </p:nvSpPr>
        <p:spPr bwMode="auto">
          <a:xfrm>
            <a:off x="2688534" y="4879527"/>
            <a:ext cx="1828799"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E9307D22-9FE9-D29C-FF07-C87C9071B94E}"/>
              </a:ext>
            </a:extLst>
          </p:cNvPr>
          <p:cNvSpPr/>
          <p:nvPr/>
        </p:nvSpPr>
        <p:spPr bwMode="auto">
          <a:xfrm>
            <a:off x="990600" y="1828800"/>
            <a:ext cx="1143000" cy="30479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0" name="Audio 19">
            <a:hlinkClick r:id="" action="ppaction://media"/>
            <a:extLst>
              <a:ext uri="{FF2B5EF4-FFF2-40B4-BE49-F238E27FC236}">
                <a16:creationId xmlns:a16="http://schemas.microsoft.com/office/drawing/2014/main" id="{39A1B75F-7993-A939-5F51-CCA3159841E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90166">
        <p14:flip dir="r"/>
      </p:transition>
    </mc:Choice>
    <mc:Fallback xmlns="">
      <p:transition spd="slow" advTm="901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par>
                          <p:cTn id="34" fill="hold">
                            <p:stCondLst>
                              <p:cond delay="500"/>
                            </p:stCondLst>
                            <p:childTnLst>
                              <p:par>
                                <p:cTn id="35" presetID="21"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heel(1)">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par>
                          <p:cTn id="43" fill="hold">
                            <p:stCondLst>
                              <p:cond delay="500"/>
                            </p:stCondLst>
                            <p:childTnLst>
                              <p:par>
                                <p:cTn id="44" presetID="21" presetClass="entr" presetSubtype="1"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10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par>
                          <p:cTn id="52" fill="hold">
                            <p:stCondLst>
                              <p:cond delay="500"/>
                            </p:stCondLst>
                            <p:childTnLst>
                              <p:par>
                                <p:cTn id="53" presetID="21" presetClass="entr" presetSubtype="1"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heel(1)">
                                      <p:cBhvr>
                                        <p:cTn id="55" dur="10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par>
                          <p:cTn id="61" fill="hold">
                            <p:stCondLst>
                              <p:cond delay="500"/>
                            </p:stCondLst>
                            <p:childTnLst>
                              <p:par>
                                <p:cTn id="62" presetID="21" presetClass="entr" presetSubtype="1"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heel(1)">
                                      <p:cBhvr>
                                        <p:cTn id="6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20"/>
                </p:tgtEl>
              </p:cMediaNode>
            </p:audio>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10" grpId="0" animBg="1"/>
      <p:bldP spid="1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2|22.9|44.2|20.8"/>
</p:tagLst>
</file>

<file path=ppt/tags/tag10.xml><?xml version="1.0" encoding="utf-8"?>
<p:tagLst xmlns:a="http://schemas.openxmlformats.org/drawingml/2006/main" xmlns:r="http://schemas.openxmlformats.org/officeDocument/2006/relationships" xmlns:p="http://schemas.openxmlformats.org/presentationml/2006/main">
  <p:tag name="TIMING" val="|6.8|7.1|9.9|8.6"/>
</p:tagLst>
</file>

<file path=ppt/tags/tag11.xml><?xml version="1.0" encoding="utf-8"?>
<p:tagLst xmlns:a="http://schemas.openxmlformats.org/drawingml/2006/main" xmlns:r="http://schemas.openxmlformats.org/officeDocument/2006/relationships" xmlns:p="http://schemas.openxmlformats.org/presentationml/2006/main">
  <p:tag name="TIMING" val="|15.5|16.1"/>
</p:tagLst>
</file>

<file path=ppt/tags/tag12.xml><?xml version="1.0" encoding="utf-8"?>
<p:tagLst xmlns:a="http://schemas.openxmlformats.org/drawingml/2006/main" xmlns:r="http://schemas.openxmlformats.org/officeDocument/2006/relationships" xmlns:p="http://schemas.openxmlformats.org/presentationml/2006/main">
  <p:tag name="TIMING" val="|10.1|12|13.5"/>
</p:tagLst>
</file>

<file path=ppt/tags/tag13.xml><?xml version="1.0" encoding="utf-8"?>
<p:tagLst xmlns:a="http://schemas.openxmlformats.org/drawingml/2006/main" xmlns:r="http://schemas.openxmlformats.org/officeDocument/2006/relationships" xmlns:p="http://schemas.openxmlformats.org/presentationml/2006/main">
  <p:tag name="TIMING" val="|7|13.7|10.8"/>
</p:tagLst>
</file>

<file path=ppt/tags/tag14.xml><?xml version="1.0" encoding="utf-8"?>
<p:tagLst xmlns:a="http://schemas.openxmlformats.org/drawingml/2006/main" xmlns:r="http://schemas.openxmlformats.org/officeDocument/2006/relationships" xmlns:p="http://schemas.openxmlformats.org/presentationml/2006/main">
  <p:tag name="TIMING" val="|10.8|5.7|9.9"/>
</p:tagLst>
</file>

<file path=ppt/tags/tag15.xml><?xml version="1.0" encoding="utf-8"?>
<p:tagLst xmlns:a="http://schemas.openxmlformats.org/drawingml/2006/main" xmlns:r="http://schemas.openxmlformats.org/officeDocument/2006/relationships" xmlns:p="http://schemas.openxmlformats.org/presentationml/2006/main">
  <p:tag name="TIMING" val="|40.7"/>
</p:tagLst>
</file>

<file path=ppt/tags/tag2.xml><?xml version="1.0" encoding="utf-8"?>
<p:tagLst xmlns:a="http://schemas.openxmlformats.org/drawingml/2006/main" xmlns:r="http://schemas.openxmlformats.org/officeDocument/2006/relationships" xmlns:p="http://schemas.openxmlformats.org/presentationml/2006/main">
  <p:tag name="TIMING" val="|64.3"/>
</p:tagLst>
</file>

<file path=ppt/tags/tag3.xml><?xml version="1.0" encoding="utf-8"?>
<p:tagLst xmlns:a="http://schemas.openxmlformats.org/drawingml/2006/main" xmlns:r="http://schemas.openxmlformats.org/officeDocument/2006/relationships" xmlns:p="http://schemas.openxmlformats.org/presentationml/2006/main">
  <p:tag name="TIMING" val="|14.3|12|14.4|8|2.9|10.3|6.5|13.7|22.7"/>
</p:tagLst>
</file>

<file path=ppt/tags/tag4.xml><?xml version="1.0" encoding="utf-8"?>
<p:tagLst xmlns:a="http://schemas.openxmlformats.org/drawingml/2006/main" xmlns:r="http://schemas.openxmlformats.org/officeDocument/2006/relationships" xmlns:p="http://schemas.openxmlformats.org/presentationml/2006/main">
  <p:tag name="TIMING" val="|7.5|13.9"/>
</p:tagLst>
</file>

<file path=ppt/tags/tag5.xml><?xml version="1.0" encoding="utf-8"?>
<p:tagLst xmlns:a="http://schemas.openxmlformats.org/drawingml/2006/main" xmlns:r="http://schemas.openxmlformats.org/officeDocument/2006/relationships" xmlns:p="http://schemas.openxmlformats.org/presentationml/2006/main">
  <p:tag name="TIMING" val="|15.6"/>
</p:tagLst>
</file>

<file path=ppt/tags/tag6.xml><?xml version="1.0" encoding="utf-8"?>
<p:tagLst xmlns:a="http://schemas.openxmlformats.org/drawingml/2006/main" xmlns:r="http://schemas.openxmlformats.org/officeDocument/2006/relationships" xmlns:p="http://schemas.openxmlformats.org/presentationml/2006/main">
  <p:tag name="TIMING" val="|15.6|7.7|6.7|17.5|16.1|2.3|3.1"/>
</p:tagLst>
</file>

<file path=ppt/tags/tag7.xml><?xml version="1.0" encoding="utf-8"?>
<p:tagLst xmlns:a="http://schemas.openxmlformats.org/drawingml/2006/main" xmlns:r="http://schemas.openxmlformats.org/officeDocument/2006/relationships" xmlns:p="http://schemas.openxmlformats.org/presentationml/2006/main">
  <p:tag name="TIMING" val="|17.4|8.6|10.8|18.9"/>
</p:tagLst>
</file>

<file path=ppt/tags/tag8.xml><?xml version="1.0" encoding="utf-8"?>
<p:tagLst xmlns:a="http://schemas.openxmlformats.org/drawingml/2006/main" xmlns:r="http://schemas.openxmlformats.org/officeDocument/2006/relationships" xmlns:p="http://schemas.openxmlformats.org/presentationml/2006/main">
  <p:tag name="TIMING" val="|5.8|20|4.3|4.8"/>
</p:tagLst>
</file>

<file path=ppt/tags/tag9.xml><?xml version="1.0" encoding="utf-8"?>
<p:tagLst xmlns:a="http://schemas.openxmlformats.org/drawingml/2006/main" xmlns:r="http://schemas.openxmlformats.org/officeDocument/2006/relationships" xmlns:p="http://schemas.openxmlformats.org/presentationml/2006/main">
  <p:tag name="TIMING" val="|12.4|9.4|10.5"/>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10101</TotalTime>
  <Words>3707</Words>
  <Application>Microsoft Office PowerPoint</Application>
  <PresentationFormat>On-screen Show (4:3)</PresentationFormat>
  <Paragraphs>204</Paragraphs>
  <Slides>19</Slides>
  <Notes>19</Notes>
  <HiddenSlides>0</HiddenSlides>
  <MMClips>19</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Arial</vt:lpstr>
      <vt:lpstr>Arial Narrow</vt:lpstr>
      <vt:lpstr>Calibri</vt:lpstr>
      <vt:lpstr>Courier</vt:lpstr>
      <vt:lpstr>Courier New</vt:lpstr>
      <vt:lpstr>Tahoma</vt:lpstr>
      <vt:lpstr>Verdana</vt:lpstr>
      <vt:lpstr>Wingdings</vt:lpstr>
      <vt:lpstr>Contport</vt:lpstr>
      <vt:lpstr>Clip</vt:lpstr>
      <vt:lpstr>PowerPoint Presentation</vt:lpstr>
      <vt:lpstr>PowerPoint Presentation</vt:lpstr>
      <vt:lpstr>Definition</vt:lpstr>
      <vt:lpstr>Applicability</vt:lpstr>
      <vt:lpstr>Key Motivation</vt:lpstr>
      <vt:lpstr>The Iterator Pattern</vt:lpstr>
      <vt:lpstr>Key Participants</vt:lpstr>
      <vt:lpstr>Key Participants</vt:lpstr>
      <vt:lpstr>The Iterator Pattern</vt:lpstr>
      <vt:lpstr>User-defined Iterator Example</vt:lpstr>
      <vt:lpstr>User-defined Iterator Example</vt:lpstr>
      <vt:lpstr>User-defined Iterator Example</vt:lpstr>
      <vt:lpstr>User-defined Iterator Example</vt:lpstr>
      <vt:lpstr>What Have We Achieved?</vt:lpstr>
      <vt:lpstr>C# Implementation of Iterator Pattern</vt:lpstr>
      <vt:lpstr>The IEnumerator interface</vt:lpstr>
      <vt:lpstr>The IEnumerator Interface</vt:lpstr>
      <vt:lpstr>List Example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Yeo Jin Rong</cp:lastModifiedBy>
  <cp:revision>408</cp:revision>
  <cp:lastPrinted>2000-08-04T01:42:18Z</cp:lastPrinted>
  <dcterms:created xsi:type="dcterms:W3CDTF">1995-05-28T16:29:18Z</dcterms:created>
  <dcterms:modified xsi:type="dcterms:W3CDTF">2024-11-20T08:11:49Z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